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23"/>
  </p:notesMasterIdLst>
  <p:sldIdLst>
    <p:sldId id="256" r:id="rId2"/>
    <p:sldId id="258" r:id="rId3"/>
    <p:sldId id="267" r:id="rId4"/>
    <p:sldId id="257" r:id="rId5"/>
    <p:sldId id="266" r:id="rId6"/>
    <p:sldId id="277" r:id="rId7"/>
    <p:sldId id="265" r:id="rId8"/>
    <p:sldId id="274" r:id="rId9"/>
    <p:sldId id="264" r:id="rId10"/>
    <p:sldId id="279" r:id="rId11"/>
    <p:sldId id="275" r:id="rId12"/>
    <p:sldId id="260" r:id="rId13"/>
    <p:sldId id="272" r:id="rId14"/>
    <p:sldId id="268" r:id="rId15"/>
    <p:sldId id="269" r:id="rId16"/>
    <p:sldId id="270" r:id="rId17"/>
    <p:sldId id="278" r:id="rId18"/>
    <p:sldId id="263" r:id="rId19"/>
    <p:sldId id="261" r:id="rId20"/>
    <p:sldId id="273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33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8" autoAdjust="0"/>
    <p:restoredTop sz="94660"/>
  </p:normalViewPr>
  <p:slideViewPr>
    <p:cSldViewPr snapToGrid="0">
      <p:cViewPr varScale="1">
        <p:scale>
          <a:sx n="97" d="100"/>
          <a:sy n="97" d="100"/>
        </p:scale>
        <p:origin x="1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/>
      <dgm:t>
        <a:bodyPr/>
        <a:lstStyle/>
        <a:p>
          <a:r>
            <a:rPr lang="fr-FR" dirty="0"/>
            <a:t>B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5"/>
        </a:solidFill>
      </dgm:spPr>
      <dgm:t>
        <a:bodyPr/>
        <a:lstStyle/>
        <a:p>
          <a:r>
            <a:rPr lang="fr-FR" dirty="0"/>
            <a:t>B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88B738-30D9-4BC7-B03B-24DF902EB2E1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1F5DC0-4E54-48EA-AAC7-52B3A7ADEC0E}">
      <dgm:prSet phldrT="[Text]" phldr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 dirty="0"/>
        </a:p>
      </dgm:t>
    </dgm:pt>
    <dgm:pt modelId="{0D39DC04-D1FF-49CF-955D-5210847BF0A3}" type="parTrans" cxnId="{52C1DA03-7014-44F4-9B46-9A12DAF08F46}">
      <dgm:prSet/>
      <dgm:spPr/>
      <dgm:t>
        <a:bodyPr/>
        <a:lstStyle/>
        <a:p>
          <a:endParaRPr lang="en-US"/>
        </a:p>
      </dgm:t>
    </dgm:pt>
    <dgm:pt modelId="{A90BD8F0-3081-4580-86AF-63DA9FFABEF3}" type="sibTrans" cxnId="{52C1DA03-7014-44F4-9B46-9A12DAF08F46}">
      <dgm:prSet/>
      <dgm:spPr/>
      <dgm:t>
        <a:bodyPr/>
        <a:lstStyle/>
        <a:p>
          <a:endParaRPr lang="en-US"/>
        </a:p>
      </dgm:t>
    </dgm:pt>
    <dgm:pt modelId="{62478776-E5ED-4E8F-99C4-70D10AD55506}">
      <dgm:prSet phldrT="[Text]" phldr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DD82F6D1-B8D7-408E-80ED-4B1D2C2CBA60}" type="parTrans" cxnId="{E9B3A888-2B36-4BB7-A8D7-D383594750A2}">
      <dgm:prSet/>
      <dgm:spPr/>
      <dgm:t>
        <a:bodyPr/>
        <a:lstStyle/>
        <a:p>
          <a:endParaRPr lang="en-US"/>
        </a:p>
      </dgm:t>
    </dgm:pt>
    <dgm:pt modelId="{445638EC-0D16-4957-99A1-F0121E9D971A}" type="sibTrans" cxnId="{E9B3A888-2B36-4BB7-A8D7-D383594750A2}">
      <dgm:prSet/>
      <dgm:spPr/>
      <dgm:t>
        <a:bodyPr/>
        <a:lstStyle/>
        <a:p>
          <a:endParaRPr lang="en-US"/>
        </a:p>
      </dgm:t>
    </dgm:pt>
    <dgm:pt modelId="{70A9168C-AA34-4AAD-95B1-4EEE13ADA4F0}">
      <dgm:prSet phldrT="[Text]" phldr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06CC7FC4-2BC2-4B32-8184-0FDEDC547950}" type="parTrans" cxnId="{E8535D0C-56EF-4EF5-82F1-3E343A46628E}">
      <dgm:prSet/>
      <dgm:spPr/>
      <dgm:t>
        <a:bodyPr/>
        <a:lstStyle/>
        <a:p>
          <a:endParaRPr lang="en-US"/>
        </a:p>
      </dgm:t>
    </dgm:pt>
    <dgm:pt modelId="{B65FB196-5420-4903-A3AC-83544484C666}" type="sibTrans" cxnId="{E8535D0C-56EF-4EF5-82F1-3E343A46628E}">
      <dgm:prSet/>
      <dgm:spPr/>
      <dgm:t>
        <a:bodyPr/>
        <a:lstStyle/>
        <a:p>
          <a:endParaRPr lang="en-US"/>
        </a:p>
      </dgm:t>
    </dgm:pt>
    <dgm:pt modelId="{019455D6-0AC6-4944-98B1-8DD558465A72}">
      <dgm:prSet phldrT="[Text]" phldr="1"/>
      <dgm:spPr/>
      <dgm:t>
        <a:bodyPr/>
        <a:lstStyle/>
        <a:p>
          <a:endParaRPr lang="en-US"/>
        </a:p>
      </dgm:t>
    </dgm:pt>
    <dgm:pt modelId="{9893CAD4-BF1D-48F0-9F76-856776E9E16E}" type="parTrans" cxnId="{AE696B79-91AA-47A3-8385-DB2653D518AD}">
      <dgm:prSet/>
      <dgm:spPr/>
      <dgm:t>
        <a:bodyPr/>
        <a:lstStyle/>
        <a:p>
          <a:endParaRPr lang="en-US"/>
        </a:p>
      </dgm:t>
    </dgm:pt>
    <dgm:pt modelId="{A90CFEF3-99FC-4A1D-8AE8-3C00F9299CFE}" type="sibTrans" cxnId="{AE696B79-91AA-47A3-8385-DB2653D518AD}">
      <dgm:prSet/>
      <dgm:spPr/>
      <dgm:t>
        <a:bodyPr/>
        <a:lstStyle/>
        <a:p>
          <a:endParaRPr lang="en-US"/>
        </a:p>
      </dgm:t>
    </dgm:pt>
    <dgm:pt modelId="{6136209E-CB5B-4906-9695-51D997CA056C}">
      <dgm:prSet phldrT="[Text]" phldr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 dirty="0"/>
        </a:p>
      </dgm:t>
    </dgm:pt>
    <dgm:pt modelId="{435344EE-B086-4C02-95EA-119D5DE82043}" type="parTrans" cxnId="{6D33BDF2-721D-405C-B867-5B1939208A9D}">
      <dgm:prSet/>
      <dgm:spPr/>
      <dgm:t>
        <a:bodyPr/>
        <a:lstStyle/>
        <a:p>
          <a:endParaRPr lang="en-US"/>
        </a:p>
      </dgm:t>
    </dgm:pt>
    <dgm:pt modelId="{6359F5C9-D186-4934-8178-7E2B323EB851}" type="sibTrans" cxnId="{6D33BDF2-721D-405C-B867-5B1939208A9D}">
      <dgm:prSet/>
      <dgm:spPr/>
      <dgm:t>
        <a:bodyPr/>
        <a:lstStyle/>
        <a:p>
          <a:endParaRPr lang="en-US"/>
        </a:p>
      </dgm:t>
    </dgm:pt>
    <dgm:pt modelId="{800F7C25-1DE2-4F1E-85BE-307C3849E58D}" type="pres">
      <dgm:prSet presAssocID="{7C88B738-30D9-4BC7-B03B-24DF902EB2E1}" presName="matrix" presStyleCnt="0">
        <dgm:presLayoutVars>
          <dgm:chMax val="1"/>
          <dgm:dir/>
          <dgm:resizeHandles val="exact"/>
        </dgm:presLayoutVars>
      </dgm:prSet>
      <dgm:spPr/>
    </dgm:pt>
    <dgm:pt modelId="{93F7B493-2E4D-45F1-85C1-3A18AD0DB971}" type="pres">
      <dgm:prSet presAssocID="{7C88B738-30D9-4BC7-B03B-24DF902EB2E1}" presName="diamond" presStyleLbl="bgShp" presStyleIdx="0" presStyleCnt="1"/>
      <dgm:spPr/>
    </dgm:pt>
    <dgm:pt modelId="{0C84DB0D-B4B9-4405-B44B-1B61051BAAC8}" type="pres">
      <dgm:prSet presAssocID="{7C88B738-30D9-4BC7-B03B-24DF902EB2E1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210CAF8-A630-4953-BC24-F248D782A4BD}" type="pres">
      <dgm:prSet presAssocID="{7C88B738-30D9-4BC7-B03B-24DF902EB2E1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4D8A51C8-0040-44B9-8EE9-65DB26074FB3}" type="pres">
      <dgm:prSet presAssocID="{7C88B738-30D9-4BC7-B03B-24DF902EB2E1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750C9DA-4140-4188-955C-884C501B182A}" type="pres">
      <dgm:prSet presAssocID="{7C88B738-30D9-4BC7-B03B-24DF902EB2E1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2C1DA03-7014-44F4-9B46-9A12DAF08F46}" srcId="{7C88B738-30D9-4BC7-B03B-24DF902EB2E1}" destId="{2C1F5DC0-4E54-48EA-AAC7-52B3A7ADEC0E}" srcOrd="0" destOrd="0" parTransId="{0D39DC04-D1FF-49CF-955D-5210847BF0A3}" sibTransId="{A90BD8F0-3081-4580-86AF-63DA9FFABEF3}"/>
    <dgm:cxn modelId="{E8535D0C-56EF-4EF5-82F1-3E343A46628E}" srcId="{7C88B738-30D9-4BC7-B03B-24DF902EB2E1}" destId="{70A9168C-AA34-4AAD-95B1-4EEE13ADA4F0}" srcOrd="3" destOrd="0" parTransId="{06CC7FC4-2BC2-4B32-8184-0FDEDC547950}" sibTransId="{B65FB196-5420-4903-A3AC-83544484C666}"/>
    <dgm:cxn modelId="{42016B25-EEE5-4FD3-9961-4D1C54880C6E}" type="presOf" srcId="{7C88B738-30D9-4BC7-B03B-24DF902EB2E1}" destId="{800F7C25-1DE2-4F1E-85BE-307C3849E58D}" srcOrd="0" destOrd="0" presId="urn:microsoft.com/office/officeart/2005/8/layout/matrix3"/>
    <dgm:cxn modelId="{DD733A39-8BD5-4BE4-89C8-3C865A881A03}" type="presOf" srcId="{70A9168C-AA34-4AAD-95B1-4EEE13ADA4F0}" destId="{D750C9DA-4140-4188-955C-884C501B182A}" srcOrd="0" destOrd="0" presId="urn:microsoft.com/office/officeart/2005/8/layout/matrix3"/>
    <dgm:cxn modelId="{AE696B79-91AA-47A3-8385-DB2653D518AD}" srcId="{7C88B738-30D9-4BC7-B03B-24DF902EB2E1}" destId="{019455D6-0AC6-4944-98B1-8DD558465A72}" srcOrd="4" destOrd="0" parTransId="{9893CAD4-BF1D-48F0-9F76-856776E9E16E}" sibTransId="{A90CFEF3-99FC-4A1D-8AE8-3C00F9299CFE}"/>
    <dgm:cxn modelId="{E9B3A888-2B36-4BB7-A8D7-D383594750A2}" srcId="{7C88B738-30D9-4BC7-B03B-24DF902EB2E1}" destId="{62478776-E5ED-4E8F-99C4-70D10AD55506}" srcOrd="2" destOrd="0" parTransId="{DD82F6D1-B8D7-408E-80ED-4B1D2C2CBA60}" sibTransId="{445638EC-0D16-4957-99A1-F0121E9D971A}"/>
    <dgm:cxn modelId="{C604EBAA-BD55-4518-9681-E8D0A66ECBBF}" type="presOf" srcId="{6136209E-CB5B-4906-9695-51D997CA056C}" destId="{F210CAF8-A630-4953-BC24-F248D782A4BD}" srcOrd="0" destOrd="0" presId="urn:microsoft.com/office/officeart/2005/8/layout/matrix3"/>
    <dgm:cxn modelId="{A68EDCE7-00D3-4438-B5DD-4EDFBCA411C4}" type="presOf" srcId="{2C1F5DC0-4E54-48EA-AAC7-52B3A7ADEC0E}" destId="{0C84DB0D-B4B9-4405-B44B-1B61051BAAC8}" srcOrd="0" destOrd="0" presId="urn:microsoft.com/office/officeart/2005/8/layout/matrix3"/>
    <dgm:cxn modelId="{6D33BDF2-721D-405C-B867-5B1939208A9D}" srcId="{7C88B738-30D9-4BC7-B03B-24DF902EB2E1}" destId="{6136209E-CB5B-4906-9695-51D997CA056C}" srcOrd="1" destOrd="0" parTransId="{435344EE-B086-4C02-95EA-119D5DE82043}" sibTransId="{6359F5C9-D186-4934-8178-7E2B323EB851}"/>
    <dgm:cxn modelId="{9615F2FD-61D6-42E7-B916-976976E82A16}" type="presOf" srcId="{62478776-E5ED-4E8F-99C4-70D10AD55506}" destId="{4D8A51C8-0040-44B9-8EE9-65DB26074FB3}" srcOrd="0" destOrd="0" presId="urn:microsoft.com/office/officeart/2005/8/layout/matrix3"/>
    <dgm:cxn modelId="{985127F1-AE35-462A-907E-EE5FC3CA2CBB}" type="presParOf" srcId="{800F7C25-1DE2-4F1E-85BE-307C3849E58D}" destId="{93F7B493-2E4D-45F1-85C1-3A18AD0DB971}" srcOrd="0" destOrd="0" presId="urn:microsoft.com/office/officeart/2005/8/layout/matrix3"/>
    <dgm:cxn modelId="{6D7DD14B-1C51-4004-8FEB-0B67C81A23AC}" type="presParOf" srcId="{800F7C25-1DE2-4F1E-85BE-307C3849E58D}" destId="{0C84DB0D-B4B9-4405-B44B-1B61051BAAC8}" srcOrd="1" destOrd="0" presId="urn:microsoft.com/office/officeart/2005/8/layout/matrix3"/>
    <dgm:cxn modelId="{2BCC1EB0-40CF-4DFE-8C65-246B10D23F9B}" type="presParOf" srcId="{800F7C25-1DE2-4F1E-85BE-307C3849E58D}" destId="{F210CAF8-A630-4953-BC24-F248D782A4BD}" srcOrd="2" destOrd="0" presId="urn:microsoft.com/office/officeart/2005/8/layout/matrix3"/>
    <dgm:cxn modelId="{09E86DE3-76B3-498C-B847-497C1544A2AD}" type="presParOf" srcId="{800F7C25-1DE2-4F1E-85BE-307C3849E58D}" destId="{4D8A51C8-0040-44B9-8EE9-65DB26074FB3}" srcOrd="3" destOrd="0" presId="urn:microsoft.com/office/officeart/2005/8/layout/matrix3"/>
    <dgm:cxn modelId="{0B5FB469-BEAD-4087-B180-11859DFDECF2}" type="presParOf" srcId="{800F7C25-1DE2-4F1E-85BE-307C3849E58D}" destId="{D750C9DA-4140-4188-955C-884C501B182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4">
            <a:hueOff val="20094294"/>
            <a:satOff val="583"/>
            <a:lumOff val="72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</a:t>
          </a:r>
        </a:p>
      </dsp:txBody>
      <dsp:txXfrm>
        <a:off x="2260996" y="184685"/>
        <a:ext cx="1538409" cy="900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F7B493-2E4D-45F1-85C1-3A18AD0DB971}">
      <dsp:nvSpPr>
        <dsp:cNvPr id="0" name=""/>
        <dsp:cNvSpPr/>
      </dsp:nvSpPr>
      <dsp:spPr>
        <a:xfrm>
          <a:off x="696985" y="0"/>
          <a:ext cx="4328784" cy="4328784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84DB0D-B4B9-4405-B44B-1B61051BAAC8}">
      <dsp:nvSpPr>
        <dsp:cNvPr id="0" name=""/>
        <dsp:cNvSpPr/>
      </dsp:nvSpPr>
      <dsp:spPr>
        <a:xfrm>
          <a:off x="1108219" y="411234"/>
          <a:ext cx="1688225" cy="1688225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 dirty="0"/>
        </a:p>
      </dsp:txBody>
      <dsp:txXfrm>
        <a:off x="1190631" y="493646"/>
        <a:ext cx="1523401" cy="1523401"/>
      </dsp:txXfrm>
    </dsp:sp>
    <dsp:sp modelId="{F210CAF8-A630-4953-BC24-F248D782A4BD}">
      <dsp:nvSpPr>
        <dsp:cNvPr id="0" name=""/>
        <dsp:cNvSpPr/>
      </dsp:nvSpPr>
      <dsp:spPr>
        <a:xfrm>
          <a:off x="2926308" y="411234"/>
          <a:ext cx="1688225" cy="168822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 dirty="0"/>
        </a:p>
      </dsp:txBody>
      <dsp:txXfrm>
        <a:off x="3008720" y="493646"/>
        <a:ext cx="1523401" cy="1523401"/>
      </dsp:txXfrm>
    </dsp:sp>
    <dsp:sp modelId="{4D8A51C8-0040-44B9-8EE9-65DB26074FB3}">
      <dsp:nvSpPr>
        <dsp:cNvPr id="0" name=""/>
        <dsp:cNvSpPr/>
      </dsp:nvSpPr>
      <dsp:spPr>
        <a:xfrm>
          <a:off x="1108219" y="2229323"/>
          <a:ext cx="1688225" cy="1688225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accent6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/>
        </a:p>
      </dsp:txBody>
      <dsp:txXfrm>
        <a:off x="1190631" y="2311735"/>
        <a:ext cx="1523401" cy="1523401"/>
      </dsp:txXfrm>
    </dsp:sp>
    <dsp:sp modelId="{D750C9DA-4140-4188-955C-884C501B182A}">
      <dsp:nvSpPr>
        <dsp:cNvPr id="0" name=""/>
        <dsp:cNvSpPr/>
      </dsp:nvSpPr>
      <dsp:spPr>
        <a:xfrm>
          <a:off x="2926308" y="2229323"/>
          <a:ext cx="1688225" cy="1688225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/>
        </a:p>
      </dsp:txBody>
      <dsp:txXfrm>
        <a:off x="3008720" y="2311735"/>
        <a:ext cx="1523401" cy="15234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3E07D-13BC-4AC6-A5BF-D0A1C3C81759}" type="datetimeFigureOut">
              <a:rPr lang="fr-FR" smtClean="0"/>
              <a:t>11/01/2022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33DB5D-EAB6-444E-AD22-FC4D6BC4A9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9173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AI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4215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/areas </a:t>
            </a:r>
            <a:r>
              <a:rPr lang="fr-FR" dirty="0" err="1"/>
              <a:t>involved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365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Example of </a:t>
            </a:r>
            <a:r>
              <a:rPr lang="fr-FR" dirty="0" err="1"/>
              <a:t>xp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this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2595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1/11/2022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8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29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4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91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3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6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9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24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4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45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21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22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jpg"/><Relationship Id="rId5" Type="http://schemas.openxmlformats.org/officeDocument/2006/relationships/image" Target="../media/image12.jpg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5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14.png"/><Relationship Id="rId2" Type="http://schemas.openxmlformats.org/officeDocument/2006/relationships/image" Target="../media/image9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4.xml"/><Relationship Id="rId15" Type="http://schemas.openxmlformats.org/officeDocument/2006/relationships/image" Target="../media/image17.png"/><Relationship Id="rId10" Type="http://schemas.openxmlformats.org/officeDocument/2006/relationships/image" Target="../media/image12.jpg"/><Relationship Id="rId4" Type="http://schemas.openxmlformats.org/officeDocument/2006/relationships/diagramLayout" Target="../diagrams/layout4.xml"/><Relationship Id="rId9" Type="http://schemas.openxmlformats.org/officeDocument/2006/relationships/image" Target="../media/image11.jp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47EF58-46A5-4E96-87B4-E61256E938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2614" y="1625608"/>
            <a:ext cx="4655719" cy="27221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0" i="0">
                <a:effectLst/>
                <a:latin typeface="Verdana, Arial, Helvetica, sans-serif"/>
              </a:rPr>
              <a:t>Hippocampal role in the interaction of semantic memory with learning and decision</a:t>
            </a:r>
            <a:endParaRPr lang="en-US" sz="3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71368-F287-4109-948F-FC2A4851A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2614" y="4466844"/>
            <a:ext cx="4655719" cy="1681649"/>
          </a:xfrm>
        </p:spPr>
        <p:txBody>
          <a:bodyPr>
            <a:normAutofit fontScale="70000" lnSpcReduction="20000"/>
          </a:bodyPr>
          <a:lstStyle/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Florian Leprévost</a:t>
            </a:r>
          </a:p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Prof. Dr. Bianca Wittmann</a:t>
            </a:r>
          </a:p>
          <a:p>
            <a:endParaRPr lang="de-DE" dirty="0">
              <a:latin typeface="Calibri Light" panose="020F0302020204030204" pitchFamily="34" charset="0"/>
              <a:ea typeface="+mj-ea"/>
              <a:cs typeface="+mj-cs"/>
            </a:endParaRPr>
          </a:p>
          <a:p>
            <a:r>
              <a:rPr lang="en-US" altLang="de-DE" sz="2400" dirty="0">
                <a:latin typeface="Calibri Light" panose="020F0302020204030204" pitchFamily="34" charset="0"/>
              </a:rPr>
              <a:t>Justus-Liebig-Universität </a:t>
            </a:r>
            <a:r>
              <a:rPr lang="en-US" altLang="de-DE" sz="2400" dirty="0" err="1">
                <a:latin typeface="Calibri Light" panose="020F0302020204030204" pitchFamily="34" charset="0"/>
              </a:rPr>
              <a:t>Gießen</a:t>
            </a:r>
            <a:r>
              <a:rPr lang="en-US" altLang="de-DE" sz="2400" dirty="0">
                <a:latin typeface="Calibri Light" panose="020F0302020204030204" pitchFamily="34" charset="0"/>
              </a:rPr>
              <a:t> – </a:t>
            </a:r>
          </a:p>
          <a:p>
            <a:r>
              <a:rPr lang="en-US" altLang="de-DE" sz="2400" dirty="0">
                <a:latin typeface="Calibri Light" panose="020F0302020204030204" pitchFamily="34" charset="0"/>
              </a:rPr>
              <a:t>BION </a:t>
            </a:r>
            <a:r>
              <a:rPr lang="en-US" altLang="de-DE" sz="2400">
                <a:latin typeface="Calibri Light" panose="020F0302020204030204" pitchFamily="34" charset="0"/>
              </a:rPr>
              <a:t>meeting 2022</a:t>
            </a:r>
            <a:endParaRPr lang="en-US" altLang="de-DE" sz="2400" dirty="0">
              <a:latin typeface="Calibri Light" panose="020F0302020204030204" pitchFamily="34" charset="0"/>
            </a:endParaRPr>
          </a:p>
          <a:p>
            <a:endParaRPr lang="de-DE" sz="2400" dirty="0">
              <a:latin typeface="Calibri Light" panose="020F0302020204030204" pitchFamily="34" charset="0"/>
              <a:ea typeface="+mj-ea"/>
              <a:cs typeface="+mj-cs"/>
            </a:endParaRPr>
          </a:p>
          <a:p>
            <a:endParaRPr lang="en-US" dirty="0"/>
          </a:p>
        </p:txBody>
      </p:sp>
      <p:pic>
        <p:nvPicPr>
          <p:cNvPr id="4" name="Picture 3" descr="3D neurons connecting">
            <a:extLst>
              <a:ext uri="{FF2B5EF4-FFF2-40B4-BE49-F238E27FC236}">
                <a16:creationId xmlns:a16="http://schemas.microsoft.com/office/drawing/2014/main" id="{38775A82-2D8E-4875-AA65-F89077E097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89" r="22341" b="-1"/>
          <a:stretch/>
        </p:blipFill>
        <p:spPr>
          <a:xfrm>
            <a:off x="20" y="10"/>
            <a:ext cx="6038037" cy="6857990"/>
          </a:xfrm>
          <a:prstGeom prst="rect">
            <a:avLst/>
          </a:prstGeom>
        </p:spPr>
      </p:pic>
      <p:sp>
        <p:nvSpPr>
          <p:cNvPr id="11" name="Cross 10">
            <a:extLst>
              <a:ext uri="{FF2B5EF4-FFF2-40B4-BE49-F238E27FC236}">
                <a16:creationId xmlns:a16="http://schemas.microsoft.com/office/drawing/2014/main" id="{12E8ED90-6D42-AE40-963A-3924EE207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0625" y="562356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7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976286B6-9704-435D-918A-9C4B54BCF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8" t="8130" r="6486" b="72806"/>
          <a:stretch/>
        </p:blipFill>
        <p:spPr>
          <a:xfrm>
            <a:off x="4422202" y="1653988"/>
            <a:ext cx="7290184" cy="177003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A82BA66-F154-4D87-898E-0B57BF73B31E}"/>
              </a:ext>
            </a:extLst>
          </p:cNvPr>
          <p:cNvSpPr/>
          <p:nvPr/>
        </p:nvSpPr>
        <p:spPr>
          <a:xfrm>
            <a:off x="7180014" y="4557994"/>
            <a:ext cx="3172107" cy="278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7F8941-04A6-4D24-984E-C182727EB4C1}"/>
              </a:ext>
            </a:extLst>
          </p:cNvPr>
          <p:cNvSpPr/>
          <p:nvPr/>
        </p:nvSpPr>
        <p:spPr>
          <a:xfrm>
            <a:off x="7757152" y="6148908"/>
            <a:ext cx="3172107" cy="278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Espace réservé du contenu 5">
            <a:extLst>
              <a:ext uri="{FF2B5EF4-FFF2-40B4-BE49-F238E27FC236}">
                <a16:creationId xmlns:a16="http://schemas.microsoft.com/office/drawing/2014/main" id="{32755F0F-1693-43B0-A1CE-44C700A2A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308" y="1734775"/>
            <a:ext cx="1153357" cy="1153357"/>
          </a:xfrm>
          <a:prstGeom prst="rect">
            <a:avLst/>
          </a:prstGeom>
        </p:spPr>
      </p:pic>
      <p:pic>
        <p:nvPicPr>
          <p:cNvPr id="16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68F611C8-FDA9-4A43-A799-2DF9D7558A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54" y="1734022"/>
            <a:ext cx="1153357" cy="1153357"/>
          </a:xfr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32DCABFF-0459-453A-94EC-FCC32D0490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77" t="56355" r="22688" b="25281"/>
          <a:stretch/>
        </p:blipFill>
        <p:spPr>
          <a:xfrm>
            <a:off x="4422200" y="5085659"/>
            <a:ext cx="5515176" cy="1705106"/>
          </a:xfrm>
          <a:prstGeom prst="rect">
            <a:avLst/>
          </a:prstGeom>
        </p:spPr>
      </p:pic>
      <p:pic>
        <p:nvPicPr>
          <p:cNvPr id="19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EEDD2214-FB1C-41AB-8ABC-D4545089EB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527" y="5242215"/>
            <a:ext cx="1057301" cy="105730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6907984-5CC5-495C-BE47-086FDBE1AE6E}"/>
              </a:ext>
            </a:extLst>
          </p:cNvPr>
          <p:cNvSpPr/>
          <p:nvPr/>
        </p:nvSpPr>
        <p:spPr>
          <a:xfrm>
            <a:off x="7107652" y="2943704"/>
            <a:ext cx="674854" cy="243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DB74790F-60FD-4372-AB89-08C6934D4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8" t="8130" r="6486" b="72806"/>
          <a:stretch/>
        </p:blipFill>
        <p:spPr>
          <a:xfrm>
            <a:off x="4422200" y="3385548"/>
            <a:ext cx="7290184" cy="1770035"/>
          </a:xfrm>
          <a:prstGeom prst="rect">
            <a:avLst/>
          </a:prstGeom>
        </p:spPr>
      </p:pic>
      <p:pic>
        <p:nvPicPr>
          <p:cNvPr id="18" name="Espace réservé du contenu 5">
            <a:extLst>
              <a:ext uri="{FF2B5EF4-FFF2-40B4-BE49-F238E27FC236}">
                <a16:creationId xmlns:a16="http://schemas.microsoft.com/office/drawing/2014/main" id="{65CE61D0-1152-44D6-AD34-CE1B92FDC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564" y="3499384"/>
            <a:ext cx="1075264" cy="107526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03D4A66-4CB1-49A8-AC21-9B41CE03B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570" t="45383" r="39157" b="50578"/>
          <a:stretch/>
        </p:blipFill>
        <p:spPr>
          <a:xfrm>
            <a:off x="8014457" y="4676569"/>
            <a:ext cx="1963271" cy="374839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21EB04EA-01E1-4381-AB7A-87756D1359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4521068" y="4642220"/>
            <a:ext cx="1540702" cy="382188"/>
          </a:xfrm>
          <a:prstGeom prst="rect">
            <a:avLst/>
          </a:prstGeom>
        </p:spPr>
      </p:pic>
      <p:pic>
        <p:nvPicPr>
          <p:cNvPr id="24" name="Image 2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9EDA45F4-D89D-45D6-9348-46B68CE1E9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059" y="3512831"/>
            <a:ext cx="1075265" cy="1075265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BEB86812-D801-49D7-B88D-DB6C175A4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4503684" y="2951374"/>
            <a:ext cx="1540702" cy="382188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E253EB10-5A25-4E33-BFDC-07F3EB97D9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8108035" y="2938246"/>
            <a:ext cx="1540702" cy="382188"/>
          </a:xfrm>
          <a:prstGeom prst="rect">
            <a:avLst/>
          </a:prstGeom>
        </p:spPr>
      </p:pic>
      <p:sp>
        <p:nvSpPr>
          <p:cNvPr id="28" name="Espace réservé du contenu 27">
            <a:extLst>
              <a:ext uri="{FF2B5EF4-FFF2-40B4-BE49-F238E27FC236}">
                <a16:creationId xmlns:a16="http://schemas.microsoft.com/office/drawing/2014/main" id="{7FD5BA5F-33FB-4660-B4DD-D883C6FB3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00361" y="2032900"/>
            <a:ext cx="1875372" cy="4825100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b="1" dirty="0"/>
              <a:t>Pre-conditioning</a:t>
            </a:r>
            <a:r>
              <a:rPr lang="fr-FR" b="1" dirty="0"/>
              <a:t> </a:t>
            </a:r>
          </a:p>
          <a:p>
            <a:pPr algn="r"/>
            <a:endParaRPr lang="fr-FR" b="1" dirty="0"/>
          </a:p>
          <a:p>
            <a:pPr marL="0" indent="0" algn="r">
              <a:buNone/>
            </a:pPr>
            <a:endParaRPr lang="fr-FR" sz="4400" b="1" dirty="0"/>
          </a:p>
          <a:p>
            <a:pPr marL="0" indent="0" algn="r">
              <a:buNone/>
            </a:pPr>
            <a:r>
              <a:rPr lang="en-US" b="1" dirty="0"/>
              <a:t>Conditioning</a:t>
            </a:r>
            <a:r>
              <a:rPr lang="fr-FR" b="1" dirty="0"/>
              <a:t> </a:t>
            </a:r>
          </a:p>
          <a:p>
            <a:pPr algn="r"/>
            <a:endParaRPr lang="fr-FR" b="1" dirty="0"/>
          </a:p>
          <a:p>
            <a:pPr algn="r"/>
            <a:endParaRPr lang="fr-FR" sz="4000" b="1" dirty="0"/>
          </a:p>
          <a:p>
            <a:pPr marL="0" indent="0" algn="r">
              <a:buNone/>
            </a:pPr>
            <a:r>
              <a:rPr lang="fr-FR" b="1" dirty="0"/>
              <a:t>Probe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E51E5EB-0B26-405B-8FDB-EDAF44C86871}"/>
              </a:ext>
            </a:extLst>
          </p:cNvPr>
          <p:cNvSpPr/>
          <p:nvPr/>
        </p:nvSpPr>
        <p:spPr>
          <a:xfrm>
            <a:off x="7107652" y="4653623"/>
            <a:ext cx="674854" cy="310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38BCCCBD-ED28-4795-BD51-25794A39C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204913"/>
            <a:ext cx="8267700" cy="75870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2.1 Design</a:t>
            </a:r>
          </a:p>
        </p:txBody>
      </p:sp>
      <p:sp>
        <p:nvSpPr>
          <p:cNvPr id="32" name="Espace réservé du contenu 2">
            <a:extLst>
              <a:ext uri="{FF2B5EF4-FFF2-40B4-BE49-F238E27FC236}">
                <a16:creationId xmlns:a16="http://schemas.microsoft.com/office/drawing/2014/main" id="{143C07E0-BC57-4042-95B7-88575080E5C3}"/>
              </a:ext>
            </a:extLst>
          </p:cNvPr>
          <p:cNvSpPr txBox="1">
            <a:spLocks/>
          </p:cNvSpPr>
          <p:nvPr/>
        </p:nvSpPr>
        <p:spPr>
          <a:xfrm>
            <a:off x="540883" y="2707284"/>
            <a:ext cx="2066781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Localizer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Distractor</a:t>
            </a:r>
            <a:r>
              <a:rPr lang="fr-FR" dirty="0"/>
              <a:t> </a:t>
            </a:r>
            <a:r>
              <a:rPr lang="fr-FR" sz="1800" dirty="0"/>
              <a:t>(</a:t>
            </a:r>
            <a:r>
              <a:rPr lang="fr-FR" sz="1800" dirty="0" err="1"/>
              <a:t>avoid</a:t>
            </a:r>
            <a:r>
              <a:rPr lang="fr-FR" sz="1800" dirty="0"/>
              <a:t> </a:t>
            </a:r>
            <a:r>
              <a:rPr lang="fr-FR" sz="1800" dirty="0" err="1"/>
              <a:t>recency</a:t>
            </a:r>
            <a:r>
              <a:rPr lang="fr-FR" sz="1800" dirty="0"/>
              <a:t> </a:t>
            </a:r>
            <a:r>
              <a:rPr lang="fr-FR" sz="1800" dirty="0" err="1"/>
              <a:t>effects</a:t>
            </a:r>
            <a:r>
              <a:rPr lang="fr-FR" sz="1800" dirty="0"/>
              <a:t>)</a:t>
            </a:r>
          </a:p>
          <a:p>
            <a:endParaRPr lang="fr-FR" dirty="0"/>
          </a:p>
          <a:p>
            <a:r>
              <a:rPr lang="fr-FR" dirty="0"/>
              <a:t>Memory</a:t>
            </a:r>
          </a:p>
          <a:p>
            <a:endParaRPr lang="fr-FR" dirty="0"/>
          </a:p>
          <a:p>
            <a:endParaRPr lang="fr-FR" dirty="0"/>
          </a:p>
        </p:txBody>
      </p: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D14F94B0-9146-48DA-A9BA-F3CCB782FEC2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1574274" y="1382591"/>
            <a:ext cx="2847926" cy="13246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BCB0C5F9-2E57-4537-BFBC-E478B9E62478}"/>
              </a:ext>
            </a:extLst>
          </p:cNvPr>
          <p:cNvCxnSpPr>
            <a:cxnSpLocks/>
          </p:cNvCxnSpPr>
          <p:nvPr/>
        </p:nvCxnSpPr>
        <p:spPr>
          <a:xfrm>
            <a:off x="1654952" y="4486224"/>
            <a:ext cx="2491723" cy="5651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6B858130-94BE-4B48-A68F-5F6E5425BAE0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1574274" y="5897017"/>
            <a:ext cx="2394707" cy="7436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4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uiExpand="1" build="p"/>
      <p:bldP spid="3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B66FC4-8EFD-49B0-8256-47E40B37E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1963621"/>
            <a:ext cx="4946643" cy="4348280"/>
          </a:xfrm>
        </p:spPr>
        <p:txBody>
          <a:bodyPr>
            <a:normAutofit/>
          </a:bodyPr>
          <a:lstStyle/>
          <a:p>
            <a:r>
              <a:rPr lang="fr-FR" dirty="0" err="1"/>
              <a:t>Localizer</a:t>
            </a:r>
            <a:endParaRPr lang="fr-FR" dirty="0"/>
          </a:p>
          <a:p>
            <a:pPr lvl="1"/>
            <a:r>
              <a:rPr lang="fr-FR" dirty="0"/>
              <a:t>N-1 </a:t>
            </a:r>
            <a:r>
              <a:rPr lang="fr-FR" dirty="0" err="1"/>
              <a:t>task</a:t>
            </a:r>
            <a:endParaRPr lang="fr-FR" dirty="0"/>
          </a:p>
          <a:p>
            <a:r>
              <a:rPr lang="fr-FR" dirty="0" err="1"/>
              <a:t>Preconditioning</a:t>
            </a:r>
            <a:endParaRPr lang="fr-FR" dirty="0"/>
          </a:p>
          <a:p>
            <a:pPr lvl="1"/>
            <a:r>
              <a:rPr lang="fr-FR" dirty="0"/>
              <a:t>16 S-O pairs,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repeated</a:t>
            </a:r>
            <a:r>
              <a:rPr lang="fr-FR" dirty="0"/>
              <a:t> 6 times</a:t>
            </a:r>
          </a:p>
          <a:p>
            <a:r>
              <a:rPr lang="fr-FR" dirty="0" err="1"/>
              <a:t>Conditioning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Distractor</a:t>
            </a:r>
            <a:r>
              <a:rPr lang="fr-FR" dirty="0"/>
              <a:t> </a:t>
            </a:r>
            <a:r>
              <a:rPr lang="fr-FR" dirty="0" err="1"/>
              <a:t>task</a:t>
            </a:r>
            <a:endParaRPr lang="fr-FR" dirty="0"/>
          </a:p>
          <a:p>
            <a:r>
              <a:rPr lang="fr-FR" dirty="0"/>
              <a:t>Probe</a:t>
            </a:r>
          </a:p>
          <a:p>
            <a:r>
              <a:rPr lang="fr-FR" dirty="0"/>
              <a:t>Memory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1873115-3DA2-4AB7-8378-E026D68A2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1963620"/>
            <a:ext cx="5137197" cy="4348279"/>
          </a:xfrm>
        </p:spPr>
        <p:txBody>
          <a:bodyPr>
            <a:normAutofit/>
          </a:bodyPr>
          <a:lstStyle/>
          <a:p>
            <a:r>
              <a:rPr lang="fr-FR" dirty="0"/>
              <a:t>~ 5 min</a:t>
            </a:r>
          </a:p>
          <a:p>
            <a:pPr lvl="1"/>
            <a:r>
              <a:rPr lang="fr-FR" dirty="0"/>
              <a:t>0,3s ITI + 2s </a:t>
            </a:r>
            <a:r>
              <a:rPr lang="fr-FR" dirty="0" err="1"/>
              <a:t>stim</a:t>
            </a:r>
            <a:r>
              <a:rPr lang="fr-FR" dirty="0"/>
              <a:t> * 13 rep * 8 block</a:t>
            </a:r>
          </a:p>
          <a:p>
            <a:r>
              <a:rPr lang="fr-FR" dirty="0"/>
              <a:t>~ 6,5 min</a:t>
            </a:r>
          </a:p>
          <a:p>
            <a:pPr lvl="1"/>
            <a:r>
              <a:rPr lang="fr-FR" dirty="0"/>
              <a:t>S1 1,5s + ISI 1s + S2 1,5s + ITI 2,5s</a:t>
            </a:r>
          </a:p>
          <a:p>
            <a:endParaRPr lang="fr-FR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2E69D0C-CE30-49B0-87C1-539498DD7C77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578D6C89-51F7-43F0-B97E-07ED1CDA3FA4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2.2 Time course</a:t>
            </a:r>
          </a:p>
        </p:txBody>
      </p:sp>
    </p:spTree>
    <p:extLst>
      <p:ext uri="{BB962C8B-B14F-4D97-AF65-F5344CB8AC3E}">
        <p14:creationId xmlns:p14="http://schemas.microsoft.com/office/powerpoint/2010/main" val="2941726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A6EA10-0E20-4580-B7DA-3A50A5E4C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B9C1FC1F-56A6-406D-AF4C-D7441AC460F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676" y="1555861"/>
            <a:ext cx="2190819" cy="2190819"/>
          </a:xfrm>
        </p:spPr>
      </p:pic>
      <p:pic>
        <p:nvPicPr>
          <p:cNvPr id="8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6C6C1ABE-F3CB-44DE-8B17-868980DD6D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452" y="1600200"/>
            <a:ext cx="2190818" cy="2190818"/>
          </a:xfr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113780C-136F-4EEB-A2D7-DF5FC4894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506" y="3367279"/>
            <a:ext cx="2190820" cy="2190820"/>
          </a:xfrm>
          <a:prstGeom prst="rect">
            <a:avLst/>
          </a:prstGeom>
        </p:spPr>
      </p:pic>
      <p:pic>
        <p:nvPicPr>
          <p:cNvPr id="12" name="Image 11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CF106763-0347-4E54-BE7F-5F5D78267B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1626" y="1086644"/>
            <a:ext cx="2190819" cy="2190819"/>
          </a:xfrm>
          <a:prstGeom prst="rect">
            <a:avLst/>
          </a:prstGeom>
        </p:spPr>
      </p:pic>
      <p:pic>
        <p:nvPicPr>
          <p:cNvPr id="14" name="Image 13" descr="Une image contenant habits, chaussures, noir&#10;&#10;Description générée automatiquement">
            <a:extLst>
              <a:ext uri="{FF2B5EF4-FFF2-40B4-BE49-F238E27FC236}">
                <a16:creationId xmlns:a16="http://schemas.microsoft.com/office/drawing/2014/main" id="{E480D3FC-E369-4EC3-80E6-3B22B23088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676" y="4073712"/>
            <a:ext cx="2190819" cy="2190819"/>
          </a:xfrm>
          <a:prstGeom prst="rect">
            <a:avLst/>
          </a:prstGeom>
        </p:spPr>
      </p:pic>
      <p:pic>
        <p:nvPicPr>
          <p:cNvPr id="16" name="Image 15" descr="Une image contenant intérieur, plancher, appareil&#10;&#10;Description générée automatiquement">
            <a:extLst>
              <a:ext uri="{FF2B5EF4-FFF2-40B4-BE49-F238E27FC236}">
                <a16:creationId xmlns:a16="http://schemas.microsoft.com/office/drawing/2014/main" id="{FBA33559-7D56-4803-8860-56A65D2DEA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981" y="3880836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17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5C447B-55F2-426B-9AFD-6E43062E8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471618-E0E9-4195-A7CF-8D73D0F7C7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Wang et al. 2020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03D4A66-4CB1-49A8-AC21-9B41CE03B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19" t="26060" r="319" b="49572"/>
          <a:stretch/>
        </p:blipFill>
        <p:spPr>
          <a:xfrm>
            <a:off x="5511754" y="2624505"/>
            <a:ext cx="6155352" cy="129625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2DCABFF-0459-453A-94EC-FCC32D0490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" t="50351" r="-319" b="25281"/>
          <a:stretch/>
        </p:blipFill>
        <p:spPr>
          <a:xfrm>
            <a:off x="5531407" y="3919221"/>
            <a:ext cx="6155352" cy="129625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92D70C0A-1F77-4E4B-BF68-86A5AAC4FF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" t="75367" r="-319" b="265"/>
          <a:stretch/>
        </p:blipFill>
        <p:spPr>
          <a:xfrm>
            <a:off x="5531407" y="5262884"/>
            <a:ext cx="6155352" cy="1296258"/>
          </a:xfrm>
          <a:prstGeom prst="rect">
            <a:avLst/>
          </a:prstGeom>
        </p:spPr>
      </p:pic>
      <p:grpSp>
        <p:nvGrpSpPr>
          <p:cNvPr id="11" name="Groupe 10">
            <a:extLst>
              <a:ext uri="{FF2B5EF4-FFF2-40B4-BE49-F238E27FC236}">
                <a16:creationId xmlns:a16="http://schemas.microsoft.com/office/drawing/2014/main" id="{45B11237-5111-4C18-9F3A-D934F7A15220}"/>
              </a:ext>
            </a:extLst>
          </p:cNvPr>
          <p:cNvGrpSpPr/>
          <p:nvPr/>
        </p:nvGrpSpPr>
        <p:grpSpPr>
          <a:xfrm>
            <a:off x="5511754" y="1238288"/>
            <a:ext cx="6155352" cy="4245751"/>
            <a:chOff x="3602572" y="976630"/>
            <a:chExt cx="6155352" cy="4245751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976286B6-9704-435D-918A-9C4B54BCF4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2806"/>
            <a:stretch/>
          </p:blipFill>
          <p:spPr>
            <a:xfrm>
              <a:off x="3602572" y="976630"/>
              <a:ext cx="6155352" cy="144655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BBA1ECA-C938-40BE-A21A-E6E23EE12C97}"/>
                </a:ext>
              </a:extLst>
            </p:cNvPr>
            <p:cNvSpPr/>
            <p:nvPr/>
          </p:nvSpPr>
          <p:spPr>
            <a:xfrm>
              <a:off x="5402260" y="1159375"/>
              <a:ext cx="2595283" cy="2280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A9C7BA9-EF4E-407C-AA78-77A470A71845}"/>
                </a:ext>
              </a:extLst>
            </p:cNvPr>
            <p:cNvSpPr/>
            <p:nvPr/>
          </p:nvSpPr>
          <p:spPr>
            <a:xfrm>
              <a:off x="5137801" y="2463546"/>
              <a:ext cx="2595283" cy="2280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A82BA66-F154-4D87-898E-0B57BF73B31E}"/>
                </a:ext>
              </a:extLst>
            </p:cNvPr>
            <p:cNvSpPr/>
            <p:nvPr/>
          </p:nvSpPr>
          <p:spPr>
            <a:xfrm>
              <a:off x="4967471" y="3692672"/>
              <a:ext cx="2595283" cy="2280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7F8941-04A6-4D24-984E-C182727EB4C1}"/>
                </a:ext>
              </a:extLst>
            </p:cNvPr>
            <p:cNvSpPr/>
            <p:nvPr/>
          </p:nvSpPr>
          <p:spPr>
            <a:xfrm>
              <a:off x="5439661" y="4994290"/>
              <a:ext cx="2595283" cy="2280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486949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FBCC43-837A-449B-9003-DB61CEBFC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C2F87E-4A5D-4917-ACEE-36FF2639BFC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4554D69-7B51-4870-AFF8-43863C4BC76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9463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0F2A71-D1A5-41AD-81E9-552E64941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08E557-5902-4334-BDEA-32FFAFF023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735753E-C623-428B-9D19-DE230DE897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432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36F0C-7B67-4379-BC33-334BEBFBA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4A7E8D-4993-4B3D-90BB-D943BEB160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D8B103-402A-499A-BDED-BDC9CE52F70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919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474EBC27-2DAD-4997-B7D1-DF3C496B4FA7}"/>
              </a:ext>
            </a:extLst>
          </p:cNvPr>
          <p:cNvSpPr txBox="1">
            <a:spLocks/>
          </p:cNvSpPr>
          <p:nvPr/>
        </p:nvSpPr>
        <p:spPr>
          <a:xfrm>
            <a:off x="702247" y="2707284"/>
            <a:ext cx="4837941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Reactivation</a:t>
            </a:r>
            <a:r>
              <a:rPr lang="fr-FR" dirty="0"/>
              <a:t> in </a:t>
            </a:r>
            <a:r>
              <a:rPr lang="fr-FR" b="1" dirty="0" err="1"/>
              <a:t>Reward</a:t>
            </a:r>
            <a:r>
              <a:rPr lang="fr-FR" dirty="0"/>
              <a:t> phase </a:t>
            </a:r>
            <a:r>
              <a:rPr lang="fr-FR" dirty="0" err="1"/>
              <a:t>predict</a:t>
            </a:r>
            <a:r>
              <a:rPr lang="fr-FR" dirty="0"/>
              <a:t> performance in </a:t>
            </a:r>
            <a:r>
              <a:rPr lang="fr-FR" dirty="0" err="1"/>
              <a:t>Decision</a:t>
            </a:r>
            <a:r>
              <a:rPr lang="fr-FR" dirty="0"/>
              <a:t> phase (Wimmer)</a:t>
            </a:r>
          </a:p>
          <a:p>
            <a:r>
              <a:rPr lang="fr-FR" dirty="0"/>
              <a:t>Classifier </a:t>
            </a:r>
            <a:r>
              <a:rPr lang="fr-FR" dirty="0" err="1"/>
              <a:t>trained</a:t>
            </a:r>
            <a:r>
              <a:rPr lang="fr-FR" dirty="0"/>
              <a:t> to </a:t>
            </a:r>
            <a:r>
              <a:rPr lang="fr-FR" dirty="0" err="1"/>
              <a:t>differentiate</a:t>
            </a:r>
            <a:r>
              <a:rPr lang="fr-FR" dirty="0"/>
              <a:t> </a:t>
            </a:r>
            <a:r>
              <a:rPr lang="fr-FR" dirty="0" err="1"/>
              <a:t>rewarded</a:t>
            </a:r>
            <a:r>
              <a:rPr lang="fr-FR" dirty="0"/>
              <a:t> vs </a:t>
            </a:r>
            <a:r>
              <a:rPr lang="fr-FR" dirty="0" err="1"/>
              <a:t>unrewarded</a:t>
            </a:r>
            <a:r>
              <a:rPr lang="fr-FR" dirty="0"/>
              <a:t> stimuli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b="1" dirty="0" err="1"/>
              <a:t>Reward</a:t>
            </a:r>
            <a:r>
              <a:rPr lang="fr-FR" dirty="0"/>
              <a:t> phase can </a:t>
            </a:r>
            <a:r>
              <a:rPr lang="fr-FR" dirty="0" err="1"/>
              <a:t>accurately</a:t>
            </a:r>
            <a:r>
              <a:rPr lang="fr-FR" dirty="0"/>
              <a:t> </a:t>
            </a:r>
            <a:r>
              <a:rPr lang="fr-FR" dirty="0" err="1"/>
              <a:t>classify</a:t>
            </a:r>
            <a:r>
              <a:rPr lang="fr-FR" dirty="0"/>
              <a:t> </a:t>
            </a:r>
            <a:r>
              <a:rPr lang="fr-FR" b="1" dirty="0" err="1"/>
              <a:t>Decision</a:t>
            </a:r>
            <a:r>
              <a:rPr lang="fr-FR" dirty="0"/>
              <a:t> phase state in OFC (Wang)</a:t>
            </a:r>
          </a:p>
          <a:p>
            <a:endParaRPr lang="fr-FR" dirty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6905F0E3-F438-49D7-BFE3-C11C67E4682F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F8AD1416-B7FD-47E8-B256-C6E151127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Paradigm</a:t>
            </a:r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–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Reward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&amp;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Decision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Phases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072090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EBA92942-A1D1-447B-B42D-48BC338F9B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77" t="5678" b="14445"/>
          <a:stretch/>
        </p:blipFill>
        <p:spPr>
          <a:xfrm>
            <a:off x="8516983" y="1927996"/>
            <a:ext cx="3109868" cy="484383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7906A2-D678-43D3-B258-4780D44C7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10912148" cy="1446550"/>
          </a:xfrm>
        </p:spPr>
        <p:txBody>
          <a:bodyPr>
            <a:normAutofit/>
          </a:bodyPr>
          <a:lstStyle/>
          <a:p>
            <a:r>
              <a:rPr lang="fr-FR" sz="3600" dirty="0" err="1"/>
              <a:t>Reactivation</a:t>
            </a:r>
            <a:r>
              <a:rPr lang="fr-FR" sz="3600" dirty="0"/>
              <a:t> of </a:t>
            </a:r>
            <a:r>
              <a:rPr lang="fr-FR" sz="3600" dirty="0" err="1"/>
              <a:t>associated</a:t>
            </a:r>
            <a:r>
              <a:rPr lang="fr-FR" sz="3600" dirty="0"/>
              <a:t> stimuli </a:t>
            </a:r>
            <a:r>
              <a:rPr lang="fr-FR" sz="3600" dirty="0" err="1"/>
              <a:t>with</a:t>
            </a:r>
            <a:r>
              <a:rPr lang="fr-FR" sz="3600" dirty="0"/>
              <a:t> </a:t>
            </a:r>
            <a:r>
              <a:rPr lang="fr-FR" sz="3600" dirty="0" err="1"/>
              <a:t>learning</a:t>
            </a:r>
            <a:endParaRPr lang="fr-FR" sz="3600" dirty="0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37F5FA14-6F37-46E5-A173-B2CE1A7E3E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5139003" cy="3189733"/>
          </a:xfrm>
        </p:spPr>
        <p:txBody>
          <a:bodyPr>
            <a:normAutofit/>
          </a:bodyPr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  <a:t>Greater 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AdvPSA183"/>
              </a:rPr>
              <a:t>learning-related hippocampal decreases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  <a:t>(first - last parameter estimate) across encoding repetitions were associated with greater AC performance at test.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</a:br>
            <a:endParaRPr lang="en-US" sz="1800" b="0" i="0" dirty="0">
              <a:solidFill>
                <a:srgbClr val="000000"/>
              </a:solidFill>
              <a:effectLst/>
              <a:latin typeface="AdvPSA183"/>
            </a:endParaRPr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  <a:t>Greater 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AdvPSA183"/>
              </a:rPr>
              <a:t>activation increases in VMPFC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  <a:t>(last-first parameter estimate) across encoding repetitions were associated with greater AC performance at test</a:t>
            </a:r>
            <a:br>
              <a:rPr lang="en-US" dirty="0"/>
            </a:br>
            <a:endParaRPr lang="fr-FR" dirty="0"/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81EBC3AA-3742-4C43-A032-EB725B1EF27C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Background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457A95A-06A6-422B-BBFB-15B689CE9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" t="5678" r="76964" b="14445"/>
          <a:stretch/>
        </p:blipFill>
        <p:spPr>
          <a:xfrm>
            <a:off x="6862354" y="1927996"/>
            <a:ext cx="1654629" cy="484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866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7906A2-D678-43D3-B258-4780D44C7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10912148" cy="1446550"/>
          </a:xfrm>
        </p:spPr>
        <p:txBody>
          <a:bodyPr>
            <a:normAutofit/>
          </a:bodyPr>
          <a:lstStyle/>
          <a:p>
            <a:r>
              <a:rPr lang="fr-FR" sz="3600" dirty="0" err="1"/>
              <a:t>Reactivation</a:t>
            </a:r>
            <a:r>
              <a:rPr lang="fr-FR" sz="3600" dirty="0"/>
              <a:t> of </a:t>
            </a:r>
            <a:r>
              <a:rPr lang="fr-FR" sz="3600" dirty="0" err="1"/>
              <a:t>associated</a:t>
            </a:r>
            <a:r>
              <a:rPr lang="fr-FR" sz="3600" dirty="0"/>
              <a:t> stimuli </a:t>
            </a:r>
            <a:r>
              <a:rPr lang="fr-FR" sz="3600" dirty="0" err="1"/>
              <a:t>with</a:t>
            </a:r>
            <a:r>
              <a:rPr lang="fr-FR" sz="3600" dirty="0"/>
              <a:t> </a:t>
            </a:r>
            <a:r>
              <a:rPr lang="fr-FR" sz="3600" dirty="0" err="1"/>
              <a:t>learning</a:t>
            </a:r>
            <a:endParaRPr lang="fr-FR" sz="3600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FC422CD-07BA-4AE1-815A-C422F78C69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0" t="60261"/>
          <a:stretch/>
        </p:blipFill>
        <p:spPr>
          <a:xfrm>
            <a:off x="775062" y="4772297"/>
            <a:ext cx="4119569" cy="1264231"/>
          </a:xfrm>
          <a:prstGeom prst="rect">
            <a:avLst/>
          </a:prstGeom>
        </p:spPr>
      </p:pic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37F5FA14-6F37-46E5-A173-B2CE1A7E3E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r>
              <a:rPr lang="fr-FR" i="1" dirty="0" err="1"/>
              <a:t>Zeithamova</a:t>
            </a:r>
            <a:r>
              <a:rPr lang="fr-FR" i="1" dirty="0"/>
              <a:t> et al 2012</a:t>
            </a:r>
          </a:p>
          <a:p>
            <a:pPr lvl="1"/>
            <a:r>
              <a:rPr lang="fr-FR" dirty="0"/>
              <a:t>Associative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b="1" dirty="0"/>
              <a:t>OOS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81EBC3AA-3742-4C43-A032-EB725B1EF27C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Background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9767F71-946D-426E-9BCD-F8331B414F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40"/>
          <a:stretch/>
        </p:blipFill>
        <p:spPr>
          <a:xfrm>
            <a:off x="8133387" y="3721971"/>
            <a:ext cx="2760628" cy="2874663"/>
          </a:xfrm>
          <a:prstGeom prst="rect">
            <a:avLst/>
          </a:prstGeom>
        </p:spPr>
      </p:pic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9ACB1298-FB3C-4C55-B106-66413A5ABF51}"/>
              </a:ext>
            </a:extLst>
          </p:cNvPr>
          <p:cNvSpPr txBox="1">
            <a:spLocks/>
          </p:cNvSpPr>
          <p:nvPr/>
        </p:nvSpPr>
        <p:spPr>
          <a:xfrm>
            <a:off x="6909305" y="2691637"/>
            <a:ext cx="4946643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Category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visual</a:t>
            </a:r>
            <a:r>
              <a:rPr lang="fr-FR" dirty="0"/>
              <a:t> areas</a:t>
            </a:r>
          </a:p>
          <a:p>
            <a:pPr lvl="1"/>
            <a:r>
              <a:rPr lang="fr-FR" dirty="0"/>
              <a:t>Train </a:t>
            </a:r>
            <a:r>
              <a:rPr lang="fr-FR" dirty="0" err="1"/>
              <a:t>category</a:t>
            </a:r>
            <a:r>
              <a:rPr lang="fr-FR" dirty="0"/>
              <a:t> classifier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56CCE57F-AEE5-413A-BC7C-D4BF469477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0" b="81600"/>
          <a:stretch/>
        </p:blipFill>
        <p:spPr>
          <a:xfrm>
            <a:off x="844732" y="4166752"/>
            <a:ext cx="4119569" cy="58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83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30D365-8E3C-47E7-B591-81792EB54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82798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F6355573-05FF-4E18-932A-B8C967B66F7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89386613"/>
              </p:ext>
            </p:extLst>
          </p:nvPr>
        </p:nvGraphicFramePr>
        <p:xfrm>
          <a:off x="565150" y="2692400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Espace réservé du contenu 3">
            <a:extLst>
              <a:ext uri="{FF2B5EF4-FFF2-40B4-BE49-F238E27FC236}">
                <a16:creationId xmlns:a16="http://schemas.microsoft.com/office/drawing/2014/main" id="{43B1C0F4-6B14-488B-BA57-19551FA7DC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715336"/>
              </p:ext>
            </p:extLst>
          </p:nvPr>
        </p:nvGraphicFramePr>
        <p:xfrm>
          <a:off x="565149" y="4003529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Espace réservé du contenu 3">
            <a:extLst>
              <a:ext uri="{FF2B5EF4-FFF2-40B4-BE49-F238E27FC236}">
                <a16:creationId xmlns:a16="http://schemas.microsoft.com/office/drawing/2014/main" id="{822173BF-012D-42F5-8881-0EAFA7564A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3558745"/>
              </p:ext>
            </p:extLst>
          </p:nvPr>
        </p:nvGraphicFramePr>
        <p:xfrm>
          <a:off x="7034266" y="3220508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795BA2BE-04D0-4806-B5A4-D0575F38B4B6}"/>
              </a:ext>
            </a:extLst>
          </p:cNvPr>
          <p:cNvSpPr/>
          <p:nvPr/>
        </p:nvSpPr>
        <p:spPr>
          <a:xfrm>
            <a:off x="5224590" y="3678268"/>
            <a:ext cx="978408" cy="48463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6F01ED53-CC15-4262-AAD1-F9717CC0B2DD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5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57526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0B3AD-65F7-49FC-A4C4-384F7BE46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1D125C-5B7C-4BC9-A340-3406D2D30C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48" y="1927995"/>
            <a:ext cx="5530851" cy="4536525"/>
          </a:xfrm>
        </p:spPr>
        <p:txBody>
          <a:bodyPr>
            <a:noAutofit/>
          </a:bodyPr>
          <a:lstStyle/>
          <a:p>
            <a:r>
              <a:rPr lang="fr-FR" sz="1300" dirty="0"/>
              <a:t>(V)MPFC-</a:t>
            </a:r>
            <a:r>
              <a:rPr lang="fr-FR" sz="1300" dirty="0" err="1"/>
              <a:t>hippocampus</a:t>
            </a:r>
            <a:r>
              <a:rPr lang="fr-FR" sz="1300" dirty="0"/>
              <a:t> for associative </a:t>
            </a:r>
            <a:r>
              <a:rPr lang="fr-FR" sz="1300" dirty="0" err="1"/>
              <a:t>learning</a:t>
            </a:r>
            <a:endParaRPr lang="fr-FR" sz="1300" dirty="0"/>
          </a:p>
          <a:p>
            <a:pPr lvl="1"/>
            <a:r>
              <a:rPr lang="fr-FR" sz="1300" dirty="0" err="1"/>
              <a:t>Vmpfc</a:t>
            </a:r>
            <a:r>
              <a:rPr lang="fr-FR" sz="1300" dirty="0"/>
              <a:t> </a:t>
            </a:r>
            <a:r>
              <a:rPr lang="fr-FR" sz="1300" dirty="0" err="1"/>
              <a:t>helps</a:t>
            </a:r>
            <a:r>
              <a:rPr lang="fr-FR" sz="1300" dirty="0"/>
              <a:t> (</a:t>
            </a:r>
            <a:r>
              <a:rPr lang="fr-FR" sz="1300" dirty="0" err="1"/>
              <a:t>bad</a:t>
            </a:r>
            <a:r>
              <a:rPr lang="fr-FR" sz="1300" dirty="0"/>
              <a:t> if </a:t>
            </a:r>
            <a:r>
              <a:rPr lang="fr-FR" sz="1300" dirty="0" err="1"/>
              <a:t>lesion</a:t>
            </a:r>
            <a:r>
              <a:rPr lang="fr-FR" sz="1300" dirty="0"/>
              <a:t> Spalding 2018), </a:t>
            </a:r>
            <a:r>
              <a:rPr lang="fr-FR" sz="1300" dirty="0" err="1"/>
              <a:t>sadacca</a:t>
            </a:r>
            <a:r>
              <a:rPr lang="fr-FR" sz="1300" dirty="0"/>
              <a:t> 2018, Hart 2020</a:t>
            </a:r>
          </a:p>
          <a:p>
            <a:pPr lvl="1"/>
            <a:r>
              <a:rPr lang="fr-FR" sz="1300" b="0" i="0" dirty="0" err="1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Wikenheiser</a:t>
            </a:r>
            <a:r>
              <a:rPr lang="fr-FR" sz="1300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 2017 = hippo inactivation </a:t>
            </a:r>
            <a:r>
              <a:rPr lang="fr-FR" sz="1300" b="0" i="0" dirty="0" err="1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less</a:t>
            </a:r>
            <a:r>
              <a:rPr lang="fr-FR" sz="1300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 state rpz in OFC</a:t>
            </a:r>
            <a:endParaRPr lang="fr-FR" sz="1300" dirty="0"/>
          </a:p>
          <a:p>
            <a:pPr lvl="1"/>
            <a:r>
              <a:rPr lang="fr-FR" sz="1300" dirty="0"/>
              <a:t>Dopamine </a:t>
            </a:r>
            <a:r>
              <a:rPr lang="fr-FR" sz="1300" dirty="0" err="1"/>
              <a:t>helps</a:t>
            </a:r>
            <a:r>
              <a:rPr lang="fr-FR" sz="1300" dirty="0"/>
              <a:t> (Lee 2021 , Clos 2019)</a:t>
            </a:r>
          </a:p>
          <a:p>
            <a:pPr lvl="1"/>
            <a:r>
              <a:rPr lang="fr-FR" sz="1300" dirty="0" err="1"/>
              <a:t>Role</a:t>
            </a:r>
            <a:r>
              <a:rPr lang="fr-FR" sz="1300" dirty="0"/>
              <a:t> for </a:t>
            </a:r>
            <a:r>
              <a:rPr lang="fr-FR" sz="1300" dirty="0" err="1"/>
              <a:t>midbrain</a:t>
            </a:r>
            <a:r>
              <a:rPr lang="fr-FR" sz="1300" dirty="0"/>
              <a:t> dopamine (</a:t>
            </a:r>
            <a:r>
              <a:rPr lang="fr-FR" sz="1300" dirty="0" err="1"/>
              <a:t>Shohamy</a:t>
            </a:r>
            <a:r>
              <a:rPr lang="fr-FR" sz="1300" dirty="0"/>
              <a:t> 2018,, 2016)?</a:t>
            </a:r>
          </a:p>
          <a:p>
            <a:pPr lvl="1"/>
            <a:r>
              <a:rPr lang="fr-FR" sz="1300" dirty="0" err="1"/>
              <a:t>Kahnt</a:t>
            </a:r>
            <a:r>
              <a:rPr lang="fr-FR" sz="1300" dirty="0"/>
              <a:t> 2012 FC </a:t>
            </a:r>
            <a:r>
              <a:rPr lang="fr-FR" sz="1300" dirty="0" err="1"/>
              <a:t>striqtum</a:t>
            </a:r>
            <a:r>
              <a:rPr lang="fr-FR" sz="1300" dirty="0"/>
              <a:t> hippo </a:t>
            </a:r>
            <a:r>
              <a:rPr lang="fr-FR" sz="1300" dirty="0" err="1"/>
              <a:t>imp</a:t>
            </a:r>
            <a:r>
              <a:rPr lang="fr-FR" sz="1300" dirty="0"/>
              <a:t> for généralisation</a:t>
            </a:r>
          </a:p>
          <a:p>
            <a:pPr lvl="1"/>
            <a:r>
              <a:rPr lang="fr-FR" sz="1300" b="1" dirty="0" err="1"/>
              <a:t>hPC-mpfc</a:t>
            </a:r>
            <a:r>
              <a:rPr lang="fr-FR" sz="1300" b="1" dirty="0"/>
              <a:t> </a:t>
            </a:r>
            <a:r>
              <a:rPr lang="fr-FR" sz="1300" b="1" dirty="0" err="1"/>
              <a:t>coupling</a:t>
            </a:r>
            <a:r>
              <a:rPr lang="fr-FR" sz="1300" b="1" dirty="0"/>
              <a:t> </a:t>
            </a:r>
            <a:r>
              <a:rPr lang="fr-FR" sz="1300" b="1" dirty="0" err="1"/>
              <a:t>during</a:t>
            </a:r>
            <a:r>
              <a:rPr lang="fr-FR" sz="1300" b="1" dirty="0"/>
              <a:t> BC </a:t>
            </a:r>
            <a:r>
              <a:rPr lang="fr-FR" sz="1300" b="1" dirty="0" err="1"/>
              <a:t>learning</a:t>
            </a:r>
            <a:r>
              <a:rPr lang="fr-FR" sz="1300" dirty="0"/>
              <a:t>, </a:t>
            </a:r>
            <a:r>
              <a:rPr lang="fr-FR" sz="1300" dirty="0" err="1"/>
              <a:t>Schlichting</a:t>
            </a:r>
            <a:r>
              <a:rPr lang="fr-FR" sz="1300" dirty="0"/>
              <a:t> 2016</a:t>
            </a:r>
          </a:p>
          <a:p>
            <a:pPr lvl="1"/>
            <a:r>
              <a:rPr lang="fr-FR" sz="1300" dirty="0"/>
              <a:t>Jones 2012</a:t>
            </a:r>
          </a:p>
          <a:p>
            <a:r>
              <a:rPr lang="fr-FR" sz="1300" dirty="0"/>
              <a:t>Striatum – VTA for </a:t>
            </a:r>
            <a:r>
              <a:rPr lang="fr-FR" sz="1300" dirty="0" err="1"/>
              <a:t>reinforcement</a:t>
            </a:r>
            <a:r>
              <a:rPr lang="fr-FR" sz="1300" dirty="0"/>
              <a:t> </a:t>
            </a:r>
            <a:r>
              <a:rPr lang="fr-FR" sz="1300" dirty="0" err="1"/>
              <a:t>learning</a:t>
            </a:r>
            <a:endParaRPr lang="fr-FR" sz="1300" dirty="0"/>
          </a:p>
          <a:p>
            <a:r>
              <a:rPr lang="fr-FR" sz="1300" dirty="0" err="1"/>
              <a:t>Anterior</a:t>
            </a:r>
            <a:r>
              <a:rPr lang="fr-FR" sz="1300" dirty="0"/>
              <a:t> vs </a:t>
            </a:r>
            <a:r>
              <a:rPr lang="fr-FR" sz="1300" dirty="0" err="1"/>
              <a:t>posterior</a:t>
            </a:r>
            <a:r>
              <a:rPr lang="fr-FR" sz="1300" dirty="0"/>
              <a:t> </a:t>
            </a:r>
            <a:r>
              <a:rPr lang="fr-FR" sz="1300" dirty="0" err="1"/>
              <a:t>hippocampus</a:t>
            </a:r>
            <a:r>
              <a:rPr lang="fr-FR" sz="1300" dirty="0"/>
              <a:t>?		</a:t>
            </a:r>
            <a:r>
              <a:rPr lang="fr-FR" sz="1400" dirty="0"/>
              <a:t>(post H for généralisation vs </a:t>
            </a:r>
            <a:r>
              <a:rPr lang="fr-FR" sz="1400" dirty="0" err="1"/>
              <a:t>ant</a:t>
            </a:r>
            <a:r>
              <a:rPr lang="fr-FR" sz="1400" dirty="0"/>
              <a:t> Cowan21, wang21 but </a:t>
            </a:r>
            <a:r>
              <a:rPr lang="fr-FR" sz="1400" dirty="0" err="1"/>
              <a:t>schlichting</a:t>
            </a:r>
            <a:r>
              <a:rPr lang="fr-FR" sz="1400" dirty="0"/>
              <a:t> 15 </a:t>
            </a:r>
            <a:r>
              <a:rPr lang="fr-FR" sz="1400" dirty="0" err="1"/>
              <a:t>poppenk</a:t>
            </a:r>
            <a:r>
              <a:rPr lang="fr-FR" sz="1400" dirty="0"/>
              <a:t> 2013 milivojevic15 </a:t>
            </a:r>
            <a:r>
              <a:rPr lang="fr-FR" sz="1400" dirty="0" err="1"/>
              <a:t>separation</a:t>
            </a:r>
            <a:r>
              <a:rPr lang="fr-FR" sz="1400" dirty="0"/>
              <a:t>)</a:t>
            </a:r>
          </a:p>
          <a:p>
            <a:pPr lvl="1"/>
            <a:r>
              <a:rPr lang="fr-FR" sz="1000" dirty="0" err="1"/>
              <a:t>Anterior</a:t>
            </a:r>
            <a:r>
              <a:rPr lang="fr-FR" sz="1000" dirty="0"/>
              <a:t> H for asso, </a:t>
            </a:r>
            <a:r>
              <a:rPr lang="fr-FR" sz="1000" dirty="0" err="1"/>
              <a:t>giovanello</a:t>
            </a:r>
            <a:r>
              <a:rPr lang="fr-FR" sz="1000" dirty="0"/>
              <a:t> 2004</a:t>
            </a:r>
          </a:p>
          <a:p>
            <a:pPr lvl="1"/>
            <a:r>
              <a:rPr lang="fr-FR" sz="1000" dirty="0"/>
              <a:t>Ant H </a:t>
            </a:r>
            <a:r>
              <a:rPr lang="fr-FR" sz="1000" dirty="0" err="1"/>
              <a:t>configural</a:t>
            </a:r>
            <a:r>
              <a:rPr lang="fr-FR" sz="1000" dirty="0"/>
              <a:t> </a:t>
            </a:r>
            <a:r>
              <a:rPr lang="fr-FR" sz="1000" dirty="0" err="1"/>
              <a:t>strategy</a:t>
            </a:r>
            <a:r>
              <a:rPr lang="fr-FR" sz="1000" dirty="0"/>
              <a:t> Duncan 2018</a:t>
            </a:r>
          </a:p>
          <a:p>
            <a:pPr lvl="1"/>
            <a:r>
              <a:rPr lang="fr-FR" sz="1000" dirty="0"/>
              <a:t>Ant H généralisation, </a:t>
            </a:r>
            <a:r>
              <a:rPr lang="fr-FR" sz="1000" dirty="0" err="1"/>
              <a:t>Schlichting</a:t>
            </a:r>
            <a:r>
              <a:rPr lang="fr-FR" sz="1000" dirty="0"/>
              <a:t> 2015</a:t>
            </a:r>
          </a:p>
          <a:p>
            <a:pPr lvl="1"/>
            <a:r>
              <a:rPr lang="fr-FR" sz="1000" dirty="0"/>
              <a:t>Ant H VTA </a:t>
            </a:r>
            <a:r>
              <a:rPr lang="fr-FR" sz="1000" dirty="0" err="1"/>
              <a:t>coupling</a:t>
            </a:r>
            <a:r>
              <a:rPr lang="fr-FR" sz="1000" dirty="0"/>
              <a:t> for </a:t>
            </a:r>
            <a:r>
              <a:rPr lang="fr-FR" sz="1000" dirty="0" err="1"/>
              <a:t>novelty</a:t>
            </a:r>
            <a:r>
              <a:rPr lang="fr-FR" sz="1000" dirty="0"/>
              <a:t> Cowan 2021</a:t>
            </a:r>
          </a:p>
          <a:p>
            <a:pPr lvl="1"/>
            <a:r>
              <a:rPr lang="fr-FR" sz="1000" dirty="0"/>
              <a:t>Ant H rpz prototype vs </a:t>
            </a:r>
            <a:r>
              <a:rPr lang="fr-FR" sz="1000" dirty="0" err="1"/>
              <a:t>exemplar</a:t>
            </a:r>
            <a:r>
              <a:rPr lang="fr-FR" sz="1000" dirty="0"/>
              <a:t> Bowman 2018</a:t>
            </a:r>
          </a:p>
          <a:p>
            <a:pPr lvl="1"/>
            <a:r>
              <a:rPr lang="fr-FR" sz="1000" dirty="0"/>
              <a:t>Ant H + </a:t>
            </a:r>
            <a:r>
              <a:rPr lang="fr-FR" sz="1000" dirty="0" err="1"/>
              <a:t>episodiv</a:t>
            </a:r>
            <a:r>
              <a:rPr lang="fr-FR" sz="1000" dirty="0"/>
              <a:t> vs post </a:t>
            </a:r>
            <a:r>
              <a:rPr lang="fr-FR" sz="1000" dirty="0" err="1"/>
              <a:t>retrieval</a:t>
            </a:r>
            <a:r>
              <a:rPr lang="fr-FR" sz="1000" dirty="0"/>
              <a:t>? Wang 2021</a:t>
            </a:r>
          </a:p>
          <a:p>
            <a:pPr lvl="1"/>
            <a:r>
              <a:rPr lang="fr-FR" sz="1000" dirty="0"/>
              <a:t>Ant H = pattern </a:t>
            </a:r>
            <a:r>
              <a:rPr lang="fr-FR" sz="1000" dirty="0" err="1"/>
              <a:t>separation</a:t>
            </a:r>
            <a:r>
              <a:rPr lang="fr-FR" sz="1000" dirty="0"/>
              <a:t> of non </a:t>
            </a:r>
            <a:r>
              <a:rPr lang="fr-FR" sz="1000" dirty="0" err="1"/>
              <a:t>associated</a:t>
            </a:r>
            <a:r>
              <a:rPr lang="fr-FR" sz="1000" dirty="0"/>
              <a:t> memory (RSA) </a:t>
            </a:r>
            <a:r>
              <a:rPr lang="fr-FR" sz="1000" dirty="0" err="1"/>
              <a:t>Schlichting</a:t>
            </a:r>
            <a:r>
              <a:rPr lang="fr-FR" sz="1000" dirty="0"/>
              <a:t> 2015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8304830-2528-4664-8AAC-B53D3342E7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3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preexisting semantic associations seem to facilitate associative learning, but not for people with hippocampal lesions (Ryan et al., 2016, </a:t>
            </a:r>
            <a:r>
              <a:rPr lang="en-US" sz="3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Pajkert</a:t>
            </a:r>
            <a:r>
              <a:rPr lang="en-US" sz="3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2017)</a:t>
            </a:r>
          </a:p>
          <a:p>
            <a:endParaRPr lang="en-US" sz="3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fr-FR" sz="3800" dirty="0"/>
              <a:t>New = </a:t>
            </a:r>
            <a:r>
              <a:rPr lang="fr-FR" sz="3800" dirty="0" err="1"/>
              <a:t>semantic</a:t>
            </a:r>
            <a:r>
              <a:rPr lang="fr-FR" sz="3800" dirty="0"/>
              <a:t> </a:t>
            </a:r>
            <a:r>
              <a:rPr lang="fr-FR" sz="3800" dirty="0" err="1"/>
              <a:t>link</a:t>
            </a:r>
            <a:r>
              <a:rPr lang="fr-FR" sz="3800" dirty="0"/>
              <a:t> </a:t>
            </a:r>
            <a:r>
              <a:rPr lang="fr-FR" sz="3800" dirty="0" err="1"/>
              <a:t>between</a:t>
            </a:r>
            <a:r>
              <a:rPr lang="fr-FR" sz="3800" dirty="0"/>
              <a:t> A &amp; B</a:t>
            </a:r>
          </a:p>
          <a:p>
            <a:pPr lvl="1"/>
            <a:r>
              <a:rPr lang="fr-FR" sz="3800" dirty="0" err="1"/>
              <a:t>Already</a:t>
            </a:r>
            <a:r>
              <a:rPr lang="fr-FR" sz="3800" dirty="0"/>
              <a:t> </a:t>
            </a:r>
            <a:r>
              <a:rPr lang="fr-FR" sz="3800" dirty="0" err="1"/>
              <a:t>existing</a:t>
            </a:r>
            <a:r>
              <a:rPr lang="fr-FR" sz="3800" dirty="0"/>
              <a:t> </a:t>
            </a:r>
            <a:r>
              <a:rPr lang="fr-FR" sz="3800" dirty="0" err="1"/>
              <a:t>link</a:t>
            </a:r>
            <a:r>
              <a:rPr lang="fr-FR" sz="3800" dirty="0"/>
              <a:t> in </a:t>
            </a:r>
            <a:r>
              <a:rPr lang="fr-FR" sz="3800" dirty="0" err="1"/>
              <a:t>hippocampus</a:t>
            </a:r>
            <a:r>
              <a:rPr lang="fr-FR" sz="3800" dirty="0"/>
              <a:t>?</a:t>
            </a:r>
            <a:br>
              <a:rPr lang="en-US" dirty="0"/>
            </a:br>
            <a:endParaRPr lang="fr-FR" dirty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64F8508-4BA3-46F8-AAAB-2A657C07EC24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6772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EBA92942-A1D1-447B-B42D-48BC338F9B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77" t="5678" b="14445"/>
          <a:stretch/>
        </p:blipFill>
        <p:spPr>
          <a:xfrm>
            <a:off x="8516983" y="1927996"/>
            <a:ext cx="3109868" cy="484383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7906A2-D678-43D3-B258-4780D44C7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10912148" cy="1446550"/>
          </a:xfrm>
        </p:spPr>
        <p:txBody>
          <a:bodyPr>
            <a:normAutofit/>
          </a:bodyPr>
          <a:lstStyle/>
          <a:p>
            <a:r>
              <a:rPr lang="fr-FR" sz="3600" dirty="0" err="1"/>
              <a:t>Reactivation</a:t>
            </a:r>
            <a:r>
              <a:rPr lang="fr-FR" sz="3600" dirty="0"/>
              <a:t> of </a:t>
            </a:r>
            <a:r>
              <a:rPr lang="fr-FR" sz="3600" dirty="0" err="1"/>
              <a:t>associated</a:t>
            </a:r>
            <a:r>
              <a:rPr lang="fr-FR" sz="3600" dirty="0"/>
              <a:t> stimuli </a:t>
            </a:r>
            <a:r>
              <a:rPr lang="fr-FR" sz="3600" dirty="0" err="1"/>
              <a:t>with</a:t>
            </a:r>
            <a:r>
              <a:rPr lang="fr-FR" sz="3600" dirty="0"/>
              <a:t> </a:t>
            </a:r>
            <a:r>
              <a:rPr lang="fr-FR" sz="3600" dirty="0" err="1"/>
              <a:t>learning</a:t>
            </a:r>
            <a:endParaRPr lang="fr-FR" sz="3600" dirty="0"/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37F5FA14-6F37-46E5-A173-B2CE1A7E3E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5139003" cy="3189733"/>
          </a:xfrm>
        </p:spPr>
        <p:txBody>
          <a:bodyPr>
            <a:normAutofit/>
          </a:bodyPr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  <a:t>Greater 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AdvPSA183"/>
              </a:rPr>
              <a:t>learning-related hippocampal decreases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  <a:t>(first - last parameter estimate) across encoding repetitions were associated with greater AC performance at test.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</a:br>
            <a:endParaRPr lang="en-US" sz="1800" b="0" i="0" dirty="0">
              <a:solidFill>
                <a:srgbClr val="000000"/>
              </a:solidFill>
              <a:effectLst/>
              <a:latin typeface="AdvPSA183"/>
            </a:endParaRPr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  <a:t>Greater 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AdvPSA183"/>
              </a:rPr>
              <a:t>activation increases in VMPFC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dvPSA183"/>
              </a:rPr>
              <a:t>(last-first parameter estimate) across encoding repetitions were associated with greater AC performance at test</a:t>
            </a:r>
            <a:br>
              <a:rPr lang="en-US" dirty="0"/>
            </a:br>
            <a:endParaRPr lang="fr-FR" dirty="0"/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81EBC3AA-3742-4C43-A032-EB725B1EF27C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Background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457A95A-06A6-422B-BBFB-15B689CE9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" t="5678" r="76964" b="14445"/>
          <a:stretch/>
        </p:blipFill>
        <p:spPr>
          <a:xfrm>
            <a:off x="6862354" y="1927996"/>
            <a:ext cx="1654629" cy="484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646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0B3AD-65F7-49FC-A4C4-384F7BE46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64F8508-4BA3-46F8-AAAB-2A657C07EC24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99E0D7D2-5741-4721-B7DE-56A4255702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082038"/>
            <a:ext cx="4946643" cy="4399823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State </a:t>
            </a:r>
            <a:r>
              <a:rPr lang="fr-FR" dirty="0" err="1"/>
              <a:t>representation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OFC	                  (Spalding 18, Jones 12)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OFC-</a:t>
            </a:r>
            <a:r>
              <a:rPr lang="fr-FR" dirty="0" err="1"/>
              <a:t>hippocampus</a:t>
            </a:r>
            <a:r>
              <a:rPr lang="fr-FR" dirty="0"/>
              <a:t>                              (Bowman)</a:t>
            </a:r>
          </a:p>
          <a:p>
            <a:pPr marL="285750" indent="-285750">
              <a:buFontTx/>
              <a:buChar char="-"/>
            </a:pPr>
            <a:r>
              <a:rPr lang="fr-FR" dirty="0"/>
              <a:t>Value computation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Striatum &amp; VTA dopamine (RL)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Generalisation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OFC </a:t>
            </a:r>
            <a:r>
              <a:rPr lang="fr-FR" dirty="0" err="1"/>
              <a:t>hippocampus</a:t>
            </a:r>
            <a:r>
              <a:rPr lang="fr-FR" dirty="0"/>
              <a:t>                    (</a:t>
            </a:r>
            <a:r>
              <a:rPr lang="fr-FR" dirty="0" err="1"/>
              <a:t>Schlichting</a:t>
            </a:r>
            <a:r>
              <a:rPr lang="fr-FR" dirty="0"/>
              <a:t> 16)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Striatum- hippo FC	               (Wimmer 12)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Dopamine to MTL? 		  (</a:t>
            </a:r>
            <a:r>
              <a:rPr lang="fr-FR" dirty="0" err="1"/>
              <a:t>Kahnt</a:t>
            </a:r>
            <a:r>
              <a:rPr lang="fr-FR" dirty="0"/>
              <a:t> 16)</a:t>
            </a:r>
          </a:p>
          <a:p>
            <a:pPr marL="285750" indent="-285750">
              <a:buFontTx/>
              <a:buChar char="-"/>
            </a:pPr>
            <a:r>
              <a:rPr lang="fr-FR" dirty="0"/>
              <a:t>Post or Ant Hippo?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Semantic</a:t>
            </a:r>
            <a:r>
              <a:rPr lang="fr-FR" dirty="0"/>
              <a:t> association 	       </a:t>
            </a:r>
            <a:r>
              <a:rPr lang="fr-FR" sz="1900" dirty="0"/>
              <a:t>(Ryan et al., 2016)</a:t>
            </a:r>
          </a:p>
          <a:p>
            <a:pPr marL="742950" lvl="1" indent="-285750">
              <a:buFontTx/>
              <a:buChar char="-"/>
            </a:pPr>
            <a:r>
              <a:rPr lang="fr-FR" dirty="0" err="1"/>
              <a:t>Facilitates</a:t>
            </a:r>
            <a:r>
              <a:rPr lang="fr-FR" dirty="0"/>
              <a:t> associative </a:t>
            </a:r>
            <a:r>
              <a:rPr lang="fr-FR" dirty="0" err="1"/>
              <a:t>learning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But not if </a:t>
            </a:r>
            <a:r>
              <a:rPr lang="fr-FR" b="1" dirty="0" err="1"/>
              <a:t>hippocampus</a:t>
            </a:r>
            <a:r>
              <a:rPr lang="fr-FR" b="1" dirty="0"/>
              <a:t> </a:t>
            </a:r>
            <a:r>
              <a:rPr lang="fr-FR" b="1" dirty="0" err="1"/>
              <a:t>lesion</a:t>
            </a:r>
            <a:r>
              <a:rPr lang="fr-FR" b="1" dirty="0"/>
              <a:t> 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742950" lvl="1" indent="-285750">
              <a:buFontTx/>
              <a:buChar char="-"/>
            </a:pPr>
            <a:endParaRPr lang="fr-FR" dirty="0"/>
          </a:p>
          <a:p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B45DF0-41C0-4D1A-BE74-27F498DC54A7}"/>
              </a:ext>
            </a:extLst>
          </p:cNvPr>
          <p:cNvSpPr/>
          <p:nvPr/>
        </p:nvSpPr>
        <p:spPr>
          <a:xfrm>
            <a:off x="6096000" y="2316514"/>
            <a:ext cx="4993867" cy="393086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BCEEB9-0A08-40F3-A10F-107E473741D8}"/>
              </a:ext>
            </a:extLst>
          </p:cNvPr>
          <p:cNvGrpSpPr/>
          <p:nvPr/>
        </p:nvGrpSpPr>
        <p:grpSpPr>
          <a:xfrm>
            <a:off x="6597368" y="2390086"/>
            <a:ext cx="2451366" cy="2331992"/>
            <a:chOff x="6597368" y="2390086"/>
            <a:chExt cx="2451366" cy="2331992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B2C6C67A-A5D8-451B-B176-C8ED74E97B17}"/>
                </a:ext>
              </a:extLst>
            </p:cNvPr>
            <p:cNvSpPr/>
            <p:nvPr/>
          </p:nvSpPr>
          <p:spPr>
            <a:xfrm>
              <a:off x="8134334" y="2390086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HPC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053ED46E-6BD9-4920-B4AF-B05E05F87052}"/>
                </a:ext>
              </a:extLst>
            </p:cNvPr>
            <p:cNvSpPr/>
            <p:nvPr/>
          </p:nvSpPr>
          <p:spPr>
            <a:xfrm>
              <a:off x="6597368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OFC</a:t>
              </a:r>
            </a:p>
          </p:txBody>
        </p:sp>
        <p:cxnSp>
          <p:nvCxnSpPr>
            <p:cNvPr id="16" name="Connecteur droit avec flèche 15">
              <a:extLst>
                <a:ext uri="{FF2B5EF4-FFF2-40B4-BE49-F238E27FC236}">
                  <a16:creationId xmlns:a16="http://schemas.microsoft.com/office/drawing/2014/main" id="{68DE696F-AB45-4F4A-8F0A-62A4B4053FB9}"/>
                </a:ext>
              </a:extLst>
            </p:cNvPr>
            <p:cNvCxnSpPr>
              <a:stCxn id="13" idx="0"/>
              <a:endCxn id="12" idx="2"/>
            </p:cNvCxnSpPr>
            <p:nvPr/>
          </p:nvCxnSpPr>
          <p:spPr>
            <a:xfrm flipV="1">
              <a:off x="7054568" y="2847286"/>
              <a:ext cx="1079766" cy="960392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6DA0678A-37BD-42DE-B8AC-BE43C179A88A}"/>
                </a:ext>
              </a:extLst>
            </p:cNvPr>
            <p:cNvSpPr txBox="1"/>
            <p:nvPr/>
          </p:nvSpPr>
          <p:spPr>
            <a:xfrm>
              <a:off x="6622972" y="2715906"/>
              <a:ext cx="15082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</a:rPr>
                <a:t>(</a:t>
              </a:r>
              <a:r>
                <a:rPr lang="fr-FR" dirty="0" err="1">
                  <a:solidFill>
                    <a:schemeClr val="bg1"/>
                  </a:solidFill>
                </a:rPr>
                <a:t>associated</a:t>
              </a:r>
              <a:r>
                <a:rPr lang="fr-FR" dirty="0">
                  <a:solidFill>
                    <a:schemeClr val="bg1"/>
                  </a:solidFill>
                </a:rPr>
                <a:t>) state computation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B6DCA94-B767-4EC3-9F3F-7D90DB6FD56E}"/>
              </a:ext>
            </a:extLst>
          </p:cNvPr>
          <p:cNvGrpSpPr/>
          <p:nvPr/>
        </p:nvGrpSpPr>
        <p:grpSpPr>
          <a:xfrm>
            <a:off x="9048734" y="2847286"/>
            <a:ext cx="1665890" cy="960392"/>
            <a:chOff x="9048734" y="2847286"/>
            <a:chExt cx="1665890" cy="960392"/>
          </a:xfrm>
        </p:grpSpPr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7421BFCB-8345-459E-B2C7-4B5BE4019492}"/>
                </a:ext>
              </a:extLst>
            </p:cNvPr>
            <p:cNvCxnSpPr>
              <a:stCxn id="12" idx="6"/>
              <a:endCxn id="14" idx="0"/>
            </p:cNvCxnSpPr>
            <p:nvPr/>
          </p:nvCxnSpPr>
          <p:spPr>
            <a:xfrm>
              <a:off x="9048734" y="2847286"/>
              <a:ext cx="958568" cy="960392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45BC7021-BFDC-4BFF-929E-6166FFB24CE2}"/>
                </a:ext>
              </a:extLst>
            </p:cNvPr>
            <p:cNvSpPr txBox="1"/>
            <p:nvPr/>
          </p:nvSpPr>
          <p:spPr>
            <a:xfrm>
              <a:off x="9211643" y="2847286"/>
              <a:ext cx="15029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>
                  <a:solidFill>
                    <a:schemeClr val="bg1"/>
                  </a:solidFill>
                </a:rPr>
                <a:t>associated</a:t>
              </a:r>
              <a:r>
                <a:rPr lang="fr-FR" dirty="0">
                  <a:solidFill>
                    <a:schemeClr val="bg1"/>
                  </a:solidFill>
                </a:rPr>
                <a:t> value computation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500E28D-CDAD-46B4-B4E4-8C370213D1CB}"/>
              </a:ext>
            </a:extLst>
          </p:cNvPr>
          <p:cNvGrpSpPr/>
          <p:nvPr/>
        </p:nvGrpSpPr>
        <p:grpSpPr>
          <a:xfrm>
            <a:off x="8131207" y="3807678"/>
            <a:ext cx="2583417" cy="2308325"/>
            <a:chOff x="8131207" y="3807678"/>
            <a:chExt cx="2583417" cy="2308325"/>
          </a:xfrm>
        </p:grpSpPr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5B3836D4-CA86-4647-ACCE-B5E8BF97E858}"/>
                </a:ext>
              </a:extLst>
            </p:cNvPr>
            <p:cNvSpPr/>
            <p:nvPr/>
          </p:nvSpPr>
          <p:spPr>
            <a:xfrm>
              <a:off x="9550102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D2AE9C1-FFE8-4AC5-BAF4-937E51A49848}"/>
                </a:ext>
              </a:extLst>
            </p:cNvPr>
            <p:cNvSpPr/>
            <p:nvPr/>
          </p:nvSpPr>
          <p:spPr>
            <a:xfrm>
              <a:off x="8131207" y="5201603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VTA</a:t>
              </a:r>
            </a:p>
          </p:txBody>
        </p: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59C20E6D-EE39-4F66-9CA3-855E60DB628C}"/>
                </a:ext>
              </a:extLst>
            </p:cNvPr>
            <p:cNvCxnSpPr>
              <a:stCxn id="15" idx="7"/>
              <a:endCxn id="14" idx="3"/>
            </p:cNvCxnSpPr>
            <p:nvPr/>
          </p:nvCxnSpPr>
          <p:spPr>
            <a:xfrm flipV="1">
              <a:off x="8911696" y="4588167"/>
              <a:ext cx="772317" cy="74734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DA1466A3-19B4-49B6-8B90-0FB1D6E9A845}"/>
                </a:ext>
              </a:extLst>
            </p:cNvPr>
            <p:cNvSpPr txBox="1"/>
            <p:nvPr/>
          </p:nvSpPr>
          <p:spPr>
            <a:xfrm>
              <a:off x="9045608" y="4810092"/>
              <a:ext cx="16690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>
                  <a:solidFill>
                    <a:schemeClr val="bg1"/>
                  </a:solidFill>
                </a:rPr>
                <a:t>reinforcement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  <a:r>
                <a:rPr lang="fr-FR" dirty="0" err="1">
                  <a:solidFill>
                    <a:schemeClr val="bg1"/>
                  </a:solidFill>
                </a:rPr>
                <a:t>learning</a:t>
              </a:r>
              <a:endParaRPr lang="fr-FR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DC1C38A-E760-4DFE-8E96-12296D19C575}"/>
              </a:ext>
            </a:extLst>
          </p:cNvPr>
          <p:cNvGrpSpPr/>
          <p:nvPr/>
        </p:nvGrpSpPr>
        <p:grpSpPr>
          <a:xfrm>
            <a:off x="7973268" y="3304486"/>
            <a:ext cx="1301575" cy="1897117"/>
            <a:chOff x="7973268" y="3304486"/>
            <a:chExt cx="1301575" cy="1897117"/>
          </a:xfrm>
        </p:grpSpPr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753A3DAF-9A50-4E7D-8AED-CB4EDF37D6DF}"/>
                </a:ext>
              </a:extLst>
            </p:cNvPr>
            <p:cNvCxnSpPr>
              <a:stCxn id="15" idx="0"/>
              <a:endCxn id="12" idx="4"/>
            </p:cNvCxnSpPr>
            <p:nvPr/>
          </p:nvCxnSpPr>
          <p:spPr>
            <a:xfrm flipV="1">
              <a:off x="8588407" y="3304486"/>
              <a:ext cx="3127" cy="189711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2CDC53A-DF08-4F39-8C0B-190159F8DAC8}"/>
                </a:ext>
              </a:extLst>
            </p:cNvPr>
            <p:cNvSpPr txBox="1"/>
            <p:nvPr/>
          </p:nvSpPr>
          <p:spPr>
            <a:xfrm>
              <a:off x="7973268" y="3965056"/>
              <a:ext cx="13015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400" dirty="0" err="1">
                  <a:solidFill>
                    <a:schemeClr val="bg1"/>
                  </a:solidFill>
                </a:rPr>
                <a:t>generalisation</a:t>
              </a:r>
              <a:r>
                <a:rPr lang="fr-FR" sz="1400" dirty="0">
                  <a:solidFill>
                    <a:schemeClr val="bg1"/>
                  </a:solidFill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942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42D000B-A318-4B26-83CA-878DDF364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5" y="1625608"/>
            <a:ext cx="5240953" cy="272216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br>
              <a:rPr lang="en-US" sz="38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does semantic memory facilitate associative learning, and what role has the hippocampus in it?</a:t>
            </a:r>
            <a:b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800" kern="1200" spc="-15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Graphic 8" descr="Cerveau">
            <a:extLst>
              <a:ext uri="{FF2B5EF4-FFF2-40B4-BE49-F238E27FC236}">
                <a16:creationId xmlns:a16="http://schemas.microsoft.com/office/drawing/2014/main" id="{00561B80-2527-4BFD-A7CE-896E4B345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8090" y="1497220"/>
            <a:ext cx="4127230" cy="4127230"/>
          </a:xfrm>
          <a:prstGeom prst="rect">
            <a:avLst/>
          </a:prstGeom>
        </p:spPr>
      </p:pic>
      <p:sp>
        <p:nvSpPr>
          <p:cNvPr id="22" name="Cross 21">
            <a:extLst>
              <a:ext uri="{FF2B5EF4-FFF2-40B4-BE49-F238E27FC236}">
                <a16:creationId xmlns:a16="http://schemas.microsoft.com/office/drawing/2014/main" id="{2D31923D-AB54-2C41-B985-E3F1AB437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0144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17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7622B-3282-4054-AD68-EF98229A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75890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Paradigm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725C18CE-38AD-4851-A32E-95A6835107C8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CA22B084-62FE-45A8-B007-32103F831729}"/>
              </a:ext>
            </a:extLst>
          </p:cNvPr>
          <p:cNvSpPr txBox="1">
            <a:spLocks/>
          </p:cNvSpPr>
          <p:nvPr/>
        </p:nvSpPr>
        <p:spPr>
          <a:xfrm>
            <a:off x="879895" y="5802973"/>
            <a:ext cx="6708130" cy="826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pic>
        <p:nvPicPr>
          <p:cNvPr id="10" name="Image 5">
            <a:extLst>
              <a:ext uri="{FF2B5EF4-FFF2-40B4-BE49-F238E27FC236}">
                <a16:creationId xmlns:a16="http://schemas.microsoft.com/office/drawing/2014/main" id="{8A52111D-F911-47DD-87BE-7E1B483B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783" y="2515155"/>
            <a:ext cx="3392039" cy="2681326"/>
          </a:xfrm>
          <a:prstGeom prst="rect">
            <a:avLst/>
          </a:prstGeom>
        </p:spPr>
      </p:pic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6DC8A8A7-2149-4EE1-A40D-53DD263B81BC}"/>
              </a:ext>
            </a:extLst>
          </p:cNvPr>
          <p:cNvSpPr txBox="1">
            <a:spLocks/>
          </p:cNvSpPr>
          <p:nvPr/>
        </p:nvSpPr>
        <p:spPr>
          <a:xfrm>
            <a:off x="7358374" y="1428088"/>
            <a:ext cx="4497575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 err="1"/>
              <a:t>Hippocampus</a:t>
            </a:r>
            <a:r>
              <a:rPr lang="fr-FR" sz="2000" dirty="0"/>
              <a:t> activation </a:t>
            </a:r>
            <a:r>
              <a:rPr lang="fr-FR" sz="2000" dirty="0" err="1"/>
              <a:t>during</a:t>
            </a:r>
            <a:r>
              <a:rPr lang="fr-FR" sz="2000" dirty="0"/>
              <a:t> </a:t>
            </a:r>
            <a:r>
              <a:rPr lang="fr-FR" sz="2000" dirty="0" err="1"/>
              <a:t>learning</a:t>
            </a:r>
            <a:r>
              <a:rPr lang="fr-FR" sz="2000" dirty="0"/>
              <a:t> (A-B) </a:t>
            </a:r>
            <a:r>
              <a:rPr lang="fr-FR" sz="2000" dirty="0" err="1"/>
              <a:t>predicts</a:t>
            </a:r>
            <a:r>
              <a:rPr lang="fr-FR" sz="2000" dirty="0"/>
              <a:t> associative performance (in probe phase)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76E3415A-D9C7-4C65-B9B9-8A4DAF9D74B2}"/>
              </a:ext>
            </a:extLst>
          </p:cNvPr>
          <p:cNvSpPr txBox="1">
            <a:spLocks/>
          </p:cNvSpPr>
          <p:nvPr/>
        </p:nvSpPr>
        <p:spPr>
          <a:xfrm>
            <a:off x="7650804" y="5411450"/>
            <a:ext cx="3534937" cy="144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Less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hippocampal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involvement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necessary</a:t>
            </a:r>
            <a:r>
              <a:rPr lang="fr-FR" b="1" dirty="0">
                <a:solidFill>
                  <a:schemeClr val="accent6"/>
                </a:solidFill>
              </a:rPr>
              <a:t> for </a:t>
            </a:r>
            <a:r>
              <a:rPr lang="fr-FR" b="1" dirty="0" err="1">
                <a:solidFill>
                  <a:schemeClr val="accent6"/>
                </a:solidFill>
              </a:rPr>
              <a:t>semantically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linked</a:t>
            </a:r>
            <a:r>
              <a:rPr lang="fr-FR" b="1" dirty="0">
                <a:solidFill>
                  <a:schemeClr val="accent6"/>
                </a:solidFill>
              </a:rPr>
              <a:t> pairs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CEB1B9-4312-495C-B9A2-C1CA8F5CD5EA}"/>
              </a:ext>
            </a:extLst>
          </p:cNvPr>
          <p:cNvGrpSpPr/>
          <p:nvPr/>
        </p:nvGrpSpPr>
        <p:grpSpPr>
          <a:xfrm>
            <a:off x="336051" y="2018999"/>
            <a:ext cx="6431605" cy="3184253"/>
            <a:chOff x="336051" y="2018999"/>
            <a:chExt cx="6431605" cy="318425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2CF0A20-100E-4CB9-943B-DB7F21DF435D}"/>
                </a:ext>
              </a:extLst>
            </p:cNvPr>
            <p:cNvGrpSpPr/>
            <p:nvPr/>
          </p:nvGrpSpPr>
          <p:grpSpPr>
            <a:xfrm>
              <a:off x="336051" y="2018999"/>
              <a:ext cx="6431605" cy="3184253"/>
              <a:chOff x="336051" y="2018999"/>
              <a:chExt cx="6431605" cy="3184253"/>
            </a:xfrm>
          </p:grpSpPr>
          <p:sp>
            <p:nvSpPr>
              <p:cNvPr id="5" name="Espace réservé du contenu 2">
                <a:extLst>
                  <a:ext uri="{FF2B5EF4-FFF2-40B4-BE49-F238E27FC236}">
                    <a16:creationId xmlns:a16="http://schemas.microsoft.com/office/drawing/2014/main" id="{BD3931D8-7531-4146-90DF-A7D4E9D05F1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5149" y="2018999"/>
                <a:ext cx="3944098" cy="64437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System Font Regular"/>
                  <a:buChar char="–"/>
                  <a:defRPr sz="24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20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8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6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6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fr-FR" dirty="0"/>
                  <a:t>Wimmer &amp; </a:t>
                </a:r>
                <a:r>
                  <a:rPr lang="fr-FR" dirty="0" err="1"/>
                  <a:t>Shohamy</a:t>
                </a:r>
                <a:r>
                  <a:rPr lang="fr-FR" dirty="0"/>
                  <a:t> 2012</a:t>
                </a:r>
              </a:p>
            </p:txBody>
          </p:sp>
          <p:pic>
            <p:nvPicPr>
              <p:cNvPr id="6" name="Picture 2">
                <a:extLst>
                  <a:ext uri="{FF2B5EF4-FFF2-40B4-BE49-F238E27FC236}">
                    <a16:creationId xmlns:a16="http://schemas.microsoft.com/office/drawing/2014/main" id="{8B8029E6-15A3-469C-8433-2D3CF1777C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6051" y="2760179"/>
                <a:ext cx="6431605" cy="24430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32FD53A-76E4-4AA3-B384-F1590F11DEBB}"/>
                </a:ext>
              </a:extLst>
            </p:cNvPr>
            <p:cNvSpPr txBox="1"/>
            <p:nvPr/>
          </p:nvSpPr>
          <p:spPr>
            <a:xfrm>
              <a:off x="879895" y="2604121"/>
              <a:ext cx="52255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/>
                <a:t>Pre-conditioning</a:t>
              </a:r>
              <a:r>
                <a:rPr lang="de-DE" b="1" dirty="0"/>
                <a:t>	          </a:t>
              </a:r>
              <a:r>
                <a:rPr lang="de-DE" b="1" dirty="0" err="1"/>
                <a:t>Conditioning</a:t>
              </a:r>
              <a:r>
                <a:rPr lang="de-DE" b="1" dirty="0"/>
                <a:t>	               Probe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503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436E59-A101-4412-A01F-40B8CD895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8" y="1204721"/>
            <a:ext cx="9920615" cy="144655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Paradigm</a:t>
            </a:r>
            <a:endParaRPr lang="fr-FR" sz="3600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DDE7140D-18B5-469E-848B-06B48A4B8F5F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1BAEB78-3EAC-46C1-9BA0-49B671A2B1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77" t="5678" b="14445"/>
          <a:stretch/>
        </p:blipFill>
        <p:spPr>
          <a:xfrm>
            <a:off x="6010900" y="1784813"/>
            <a:ext cx="3109868" cy="484383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9342DC0-A25B-48AA-B5AC-ACC388C462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" t="5678" r="76964" b="14445"/>
          <a:stretch/>
        </p:blipFill>
        <p:spPr>
          <a:xfrm>
            <a:off x="4356271" y="1784813"/>
            <a:ext cx="1654629" cy="4843834"/>
          </a:xfrm>
          <a:prstGeom prst="rect">
            <a:avLst/>
          </a:prstGeom>
          <a:gradFill>
            <a:gsLst>
              <a:gs pos="0">
                <a:srgbClr val="57335B">
                  <a:alpha val="47000"/>
                </a:srgbClr>
              </a:gs>
              <a:gs pos="74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7" name="Image 7">
            <a:extLst>
              <a:ext uri="{FF2B5EF4-FFF2-40B4-BE49-F238E27FC236}">
                <a16:creationId xmlns:a16="http://schemas.microsoft.com/office/drawing/2014/main" id="{D4814F78-0A18-4EF6-8892-AE7AF4B779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40"/>
          <a:stretch/>
        </p:blipFill>
        <p:spPr>
          <a:xfrm>
            <a:off x="1013541" y="3159020"/>
            <a:ext cx="2760628" cy="2874663"/>
          </a:xfrm>
          <a:prstGeom prst="rect">
            <a:avLst/>
          </a:prstGeom>
        </p:spPr>
      </p:pic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91C18E7B-3C77-4EC8-9C51-5E6EDECE3517}"/>
              </a:ext>
            </a:extLst>
          </p:cNvPr>
          <p:cNvSpPr txBox="1">
            <a:spLocks/>
          </p:cNvSpPr>
          <p:nvPr/>
        </p:nvSpPr>
        <p:spPr>
          <a:xfrm>
            <a:off x="482155" y="2032708"/>
            <a:ext cx="4946643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Category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visual</a:t>
            </a:r>
            <a:r>
              <a:rPr lang="fr-FR" dirty="0"/>
              <a:t> areas</a:t>
            </a:r>
          </a:p>
          <a:p>
            <a:pPr lvl="1"/>
            <a:r>
              <a:rPr lang="fr-FR" dirty="0"/>
              <a:t>Train </a:t>
            </a:r>
            <a:r>
              <a:rPr lang="fr-FR" dirty="0" err="1"/>
              <a:t>category</a:t>
            </a:r>
            <a:r>
              <a:rPr lang="fr-FR" dirty="0"/>
              <a:t> classifier</a:t>
            </a: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6F8FC363-B9F5-41A9-A799-7F6C189CCF8D}"/>
              </a:ext>
            </a:extLst>
          </p:cNvPr>
          <p:cNvSpPr txBox="1">
            <a:spLocks/>
          </p:cNvSpPr>
          <p:nvPr/>
        </p:nvSpPr>
        <p:spPr>
          <a:xfrm>
            <a:off x="9089903" y="3483455"/>
            <a:ext cx="2791719" cy="14465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b="1" dirty="0" err="1">
                <a:solidFill>
                  <a:schemeClr val="accent6"/>
                </a:solidFill>
              </a:rPr>
              <a:t>Earlier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greater</a:t>
            </a:r>
            <a:r>
              <a:rPr lang="fr-FR" sz="2800" b="1" dirty="0">
                <a:solidFill>
                  <a:schemeClr val="accent6"/>
                </a:solidFill>
              </a:rPr>
              <a:t> classifier output for </a:t>
            </a:r>
            <a:r>
              <a:rPr lang="fr-FR" sz="2800" b="1" dirty="0" err="1">
                <a:solidFill>
                  <a:schemeClr val="accent6"/>
                </a:solidFill>
              </a:rPr>
              <a:t>semantically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linked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objects</a:t>
            </a:r>
            <a:endParaRPr lang="fr-FR" sz="28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48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474EBC27-2DAD-4997-B7D1-DF3C496B4FA7}"/>
              </a:ext>
            </a:extLst>
          </p:cNvPr>
          <p:cNvSpPr txBox="1">
            <a:spLocks/>
          </p:cNvSpPr>
          <p:nvPr/>
        </p:nvSpPr>
        <p:spPr>
          <a:xfrm>
            <a:off x="702247" y="2707284"/>
            <a:ext cx="4837941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OFC-hippo FC </a:t>
            </a:r>
            <a:r>
              <a:rPr lang="fr-FR" dirty="0" err="1"/>
              <a:t>correls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reaction</a:t>
            </a:r>
            <a:r>
              <a:rPr lang="fr-FR" dirty="0"/>
              <a:t> times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b="1" dirty="0"/>
              <a:t>Probe</a:t>
            </a:r>
            <a:r>
              <a:rPr lang="fr-FR" dirty="0"/>
              <a:t> phase (Wang)</a:t>
            </a:r>
          </a:p>
          <a:p>
            <a:r>
              <a:rPr lang="fr-FR" dirty="0"/>
              <a:t>Striatum- hippo FC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b="1" dirty="0" err="1"/>
              <a:t>Conditioning</a:t>
            </a:r>
            <a:r>
              <a:rPr lang="fr-FR" dirty="0"/>
              <a:t> phase </a:t>
            </a:r>
            <a:r>
              <a:rPr lang="fr-FR" dirty="0" err="1"/>
              <a:t>correls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performance in </a:t>
            </a:r>
            <a:r>
              <a:rPr lang="fr-FR" b="1" dirty="0"/>
              <a:t>Probe</a:t>
            </a:r>
            <a:r>
              <a:rPr lang="fr-FR" dirty="0"/>
              <a:t> Phase (Wimmer)</a:t>
            </a:r>
          </a:p>
          <a:p>
            <a:endParaRPr lang="fr-FR" dirty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6905F0E3-F438-49D7-BFE3-C11C67E4682F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F8AD1416-B7FD-47E8-B256-C6E151127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Paradigm</a:t>
            </a:r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endParaRPr lang="fr-FR" sz="3600" dirty="0"/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3CD41756-906A-4D96-B661-A8A944A6D6D5}"/>
              </a:ext>
            </a:extLst>
          </p:cNvPr>
          <p:cNvSpPr txBox="1">
            <a:spLocks/>
          </p:cNvSpPr>
          <p:nvPr/>
        </p:nvSpPr>
        <p:spPr>
          <a:xfrm>
            <a:off x="6542908" y="3876454"/>
            <a:ext cx="4653677" cy="209209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b="1" dirty="0" err="1">
                <a:solidFill>
                  <a:schemeClr val="accent6"/>
                </a:solidFill>
              </a:rPr>
              <a:t>Less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hippocampal</a:t>
            </a:r>
            <a:r>
              <a:rPr lang="fr-FR" sz="2800" b="1" dirty="0">
                <a:solidFill>
                  <a:schemeClr val="accent6"/>
                </a:solidFill>
              </a:rPr>
              <a:t>-OFC and </a:t>
            </a:r>
            <a:r>
              <a:rPr lang="fr-FR" sz="2800" b="1" dirty="0" err="1">
                <a:solidFill>
                  <a:schemeClr val="accent6"/>
                </a:solidFill>
              </a:rPr>
              <a:t>functional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connectivity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necessary</a:t>
            </a:r>
            <a:r>
              <a:rPr lang="fr-FR" sz="2800" b="1" dirty="0">
                <a:solidFill>
                  <a:schemeClr val="accent6"/>
                </a:solidFill>
              </a:rPr>
              <a:t> for </a:t>
            </a:r>
            <a:r>
              <a:rPr lang="fr-FR" sz="2800" b="1" dirty="0" err="1">
                <a:solidFill>
                  <a:schemeClr val="accent6"/>
                </a:solidFill>
              </a:rPr>
              <a:t>semantically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linked</a:t>
            </a:r>
            <a:r>
              <a:rPr lang="fr-FR" sz="2800" b="1" dirty="0">
                <a:solidFill>
                  <a:schemeClr val="accent6"/>
                </a:solidFill>
              </a:rPr>
              <a:t> pairs (but not </a:t>
            </a:r>
            <a:r>
              <a:rPr lang="fr-FR" sz="2800" b="1" dirty="0" err="1">
                <a:solidFill>
                  <a:schemeClr val="accent6"/>
                </a:solidFill>
              </a:rPr>
              <a:t>less</a:t>
            </a:r>
            <a:r>
              <a:rPr lang="fr-FR" sz="2800" b="1" dirty="0">
                <a:solidFill>
                  <a:schemeClr val="accent6"/>
                </a:solidFill>
              </a:rPr>
              <a:t> hippo-striatum)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1B91D0-80E0-4320-97D6-9260F0907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454" y="1221466"/>
            <a:ext cx="5100584" cy="27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80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A4B537-972C-49D0-A7A1-21B53131E2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177935"/>
            <a:ext cx="8861522" cy="3857105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Hippocampal activity during </a:t>
            </a:r>
            <a:r>
              <a:rPr lang="en-US" dirty="0" err="1"/>
              <a:t>Conditionning</a:t>
            </a:r>
            <a:r>
              <a:rPr lang="en-US" dirty="0"/>
              <a:t> Phase doesn't predict performance for semantically linked pairs</a:t>
            </a:r>
          </a:p>
          <a:p>
            <a:pPr>
              <a:spcAft>
                <a:spcPts val="1800"/>
              </a:spcAft>
            </a:pPr>
            <a:r>
              <a:rPr lang="en-US" dirty="0"/>
              <a:t>Reactivation of the associated stim in </a:t>
            </a:r>
            <a:r>
              <a:rPr lang="en-US" dirty="0" err="1"/>
              <a:t>ealier</a:t>
            </a:r>
            <a:r>
              <a:rPr lang="en-US" dirty="0"/>
              <a:t> repetition for the semantically linked pairs</a:t>
            </a:r>
          </a:p>
          <a:p>
            <a:pPr>
              <a:spcAft>
                <a:spcPts val="1800"/>
              </a:spcAft>
            </a:pPr>
            <a:r>
              <a:rPr lang="en-US" dirty="0"/>
              <a:t>Reduced </a:t>
            </a:r>
            <a:r>
              <a:rPr lang="en-US" dirty="0" err="1"/>
              <a:t>functionnal</a:t>
            </a:r>
            <a:r>
              <a:rPr lang="en-US" dirty="0"/>
              <a:t> connectivity hippo-striatum and hippo-OFC (because hippo not necessary anymore to recover associated stimulus state)</a:t>
            </a:r>
          </a:p>
          <a:p>
            <a:pPr marL="0" indent="0">
              <a:spcAft>
                <a:spcPts val="1800"/>
              </a:spcAft>
              <a:buNone/>
            </a:pPr>
            <a:r>
              <a:rPr lang="de-DE" dirty="0"/>
              <a:t>+ </a:t>
            </a:r>
            <a:r>
              <a:rPr lang="de-DE" dirty="0" err="1"/>
              <a:t>Representational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in </a:t>
            </a:r>
            <a:r>
              <a:rPr lang="de-DE" dirty="0" err="1"/>
              <a:t>hippocampus</a:t>
            </a:r>
            <a:r>
              <a:rPr lang="de-DE" dirty="0"/>
              <a:t>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semantically</a:t>
            </a:r>
            <a:r>
              <a:rPr lang="de-DE" dirty="0"/>
              <a:t> </a:t>
            </a:r>
            <a:r>
              <a:rPr lang="de-DE" dirty="0" err="1"/>
              <a:t>linked</a:t>
            </a:r>
            <a:r>
              <a:rPr lang="de-DE" dirty="0"/>
              <a:t> </a:t>
            </a:r>
            <a:r>
              <a:rPr lang="de-DE" dirty="0" err="1"/>
              <a:t>pairs</a:t>
            </a:r>
            <a:r>
              <a:rPr lang="de-DE" dirty="0"/>
              <a:t>, and </a:t>
            </a:r>
            <a:r>
              <a:rPr lang="de-DE" dirty="0" err="1"/>
              <a:t>predictive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performance</a:t>
            </a:r>
            <a:endParaRPr lang="en-US" dirty="0"/>
          </a:p>
          <a:p>
            <a:endParaRPr lang="en-US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D7B97BF-DA3B-426D-8B87-AA80DF9345E3}"/>
              </a:ext>
            </a:extLst>
          </p:cNvPr>
          <p:cNvSpPr txBox="1">
            <a:spLocks/>
          </p:cNvSpPr>
          <p:nvPr/>
        </p:nvSpPr>
        <p:spPr>
          <a:xfrm>
            <a:off x="565149" y="1204721"/>
            <a:ext cx="8267296" cy="827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1.3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Hypotheses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A968217-79A9-424D-B266-D1268F065C16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5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6989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38BCCCBD-ED28-4795-BD51-25794A39C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2.1 Design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AB436DC-5643-42E2-9E85-DB65DCB0E3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2 x 2</a:t>
            </a:r>
          </a:p>
          <a:p>
            <a:pPr lvl="1"/>
            <a:r>
              <a:rPr lang="de-DE" dirty="0" err="1"/>
              <a:t>Semantic</a:t>
            </a:r>
            <a:r>
              <a:rPr lang="de-DE" dirty="0"/>
              <a:t> link</a:t>
            </a:r>
          </a:p>
          <a:p>
            <a:pPr lvl="1"/>
            <a:r>
              <a:rPr lang="de-DE" dirty="0" err="1"/>
              <a:t>reward</a:t>
            </a:r>
            <a:endParaRPr lang="en-US" dirty="0"/>
          </a:p>
        </p:txBody>
      </p:sp>
      <p:pic>
        <p:nvPicPr>
          <p:cNvPr id="52" name="Content Placeholder 51">
            <a:extLst>
              <a:ext uri="{FF2B5EF4-FFF2-40B4-BE49-F238E27FC236}">
                <a16:creationId xmlns:a16="http://schemas.microsoft.com/office/drawing/2014/main" id="{88F15444-029B-4026-8B4C-3192D0BA1D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2475" y="3529806"/>
            <a:ext cx="1514475" cy="1514475"/>
          </a:xfr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238D216-22C2-4104-91EF-EAF2BC15F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7460564"/>
              </p:ext>
            </p:extLst>
          </p:nvPr>
        </p:nvGraphicFramePr>
        <p:xfrm>
          <a:off x="5012282" y="2158341"/>
          <a:ext cx="5722754" cy="4328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1" name="Group 40">
            <a:extLst>
              <a:ext uri="{FF2B5EF4-FFF2-40B4-BE49-F238E27FC236}">
                <a16:creationId xmlns:a16="http://schemas.microsoft.com/office/drawing/2014/main" id="{EB3B0816-54CF-4F11-A2A4-1718F97F0A30}"/>
              </a:ext>
            </a:extLst>
          </p:cNvPr>
          <p:cNvGrpSpPr/>
          <p:nvPr/>
        </p:nvGrpSpPr>
        <p:grpSpPr>
          <a:xfrm>
            <a:off x="6131486" y="916683"/>
            <a:ext cx="3484345" cy="1651670"/>
            <a:chOff x="1108219" y="411234"/>
            <a:chExt cx="1688225" cy="1841966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CC7C67A9-01DD-43BA-A12F-66E9EE1F66A7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Rectangle: Rounded Corners 4">
              <a:extLst>
                <a:ext uri="{FF2B5EF4-FFF2-40B4-BE49-F238E27FC236}">
                  <a16:creationId xmlns:a16="http://schemas.microsoft.com/office/drawing/2014/main" id="{3C74BF4A-98B5-4256-B644-05ACD13AB0E4}"/>
                </a:ext>
              </a:extLst>
            </p:cNvPr>
            <p:cNvSpPr txBox="1"/>
            <p:nvPr/>
          </p:nvSpPr>
          <p:spPr>
            <a:xfrm>
              <a:off x="1190631" y="729799"/>
              <a:ext cx="1523401" cy="152340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dirty="0" err="1"/>
                <a:t>Semantic</a:t>
              </a:r>
              <a:r>
                <a:rPr lang="de-DE" sz="3200" dirty="0"/>
                <a:t> link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kern="1200" dirty="0"/>
                <a:t>0	1</a:t>
              </a:r>
              <a:endParaRPr lang="en-US" sz="3200" kern="120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B5C99BC-A396-4970-9EB3-0ACBD31F7A59}"/>
              </a:ext>
            </a:extLst>
          </p:cNvPr>
          <p:cNvGrpSpPr/>
          <p:nvPr/>
        </p:nvGrpSpPr>
        <p:grpSpPr>
          <a:xfrm rot="16200000">
            <a:off x="3531862" y="3565827"/>
            <a:ext cx="3484345" cy="1513815"/>
            <a:chOff x="1108219" y="411232"/>
            <a:chExt cx="1688225" cy="1688227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6007285F-CC89-4FBC-8021-65732E096F9F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</p:sp>
        <p:sp>
          <p:nvSpPr>
            <p:cNvPr id="46" name="Rectangle: Rounded Corners 4">
              <a:extLst>
                <a:ext uri="{FF2B5EF4-FFF2-40B4-BE49-F238E27FC236}">
                  <a16:creationId xmlns:a16="http://schemas.microsoft.com/office/drawing/2014/main" id="{3F059356-36C4-4D42-B1AD-98694C267780}"/>
                </a:ext>
              </a:extLst>
            </p:cNvPr>
            <p:cNvSpPr txBox="1"/>
            <p:nvPr/>
          </p:nvSpPr>
          <p:spPr>
            <a:xfrm rot="5400000">
              <a:off x="1104521" y="445468"/>
              <a:ext cx="1688225" cy="16197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0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 err="1"/>
                <a:t>Reward</a:t>
              </a:r>
              <a:endParaRPr lang="de-DE" sz="2800" kern="12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1</a:t>
              </a:r>
              <a:endParaRPr lang="en-US" sz="2800" kern="1200" dirty="0"/>
            </a:p>
          </p:txBody>
        </p:sp>
      </p:grpSp>
      <p:pic>
        <p:nvPicPr>
          <p:cNvPr id="47" name="Espace réservé du contenu 5">
            <a:extLst>
              <a:ext uri="{FF2B5EF4-FFF2-40B4-BE49-F238E27FC236}">
                <a16:creationId xmlns:a16="http://schemas.microsoft.com/office/drawing/2014/main" id="{AE2F5855-DF10-44A0-97E1-4EEC47D674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4" y="2982677"/>
            <a:ext cx="800326" cy="800326"/>
          </a:xfrm>
          <a:prstGeom prst="rect">
            <a:avLst/>
          </a:prstGeom>
        </p:spPr>
      </p:pic>
      <p:pic>
        <p:nvPicPr>
          <p:cNvPr id="48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75A396AA-2208-4855-9081-4C838D01A1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6" y="2982677"/>
            <a:ext cx="800326" cy="800326"/>
          </a:xfrm>
          <a:prstGeom prst="rect">
            <a:avLst/>
          </a:prstGeom>
        </p:spPr>
      </p:pic>
      <p:pic>
        <p:nvPicPr>
          <p:cNvPr id="49" name="Image 2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65B6B8EE-3A7A-4EC5-8599-2D4713FEE54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983" y="4766596"/>
            <a:ext cx="800327" cy="800327"/>
          </a:xfrm>
          <a:prstGeom prst="rect">
            <a:avLst/>
          </a:prstGeom>
        </p:spPr>
      </p:pic>
      <p:pic>
        <p:nvPicPr>
          <p:cNvPr id="14" name="Picture 13" descr="Shape, circle&#10;&#10;Description generated with very high confidence">
            <a:extLst>
              <a:ext uri="{FF2B5EF4-FFF2-40B4-BE49-F238E27FC236}">
                <a16:creationId xmlns:a16="http://schemas.microsoft.com/office/drawing/2014/main" id="{F6701DFA-C94B-4A74-B3EE-635D49636C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709" y="2977465"/>
            <a:ext cx="800327" cy="80032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88BAA8C2-70FF-45A8-91B7-691F77EB7A0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939" y="2977465"/>
            <a:ext cx="800327" cy="800327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E49C7FE-616B-4CCA-ACD9-32A38496C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7" y="2977465"/>
            <a:ext cx="800326" cy="80032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0E28EF0-BB51-4B28-92C0-E8597A551EE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37" y="4852952"/>
            <a:ext cx="800327" cy="800327"/>
          </a:xfrm>
          <a:prstGeom prst="rect">
            <a:avLst/>
          </a:prstGeom>
        </p:spPr>
      </p:pic>
      <p:pic>
        <p:nvPicPr>
          <p:cNvPr id="60" name="Picture 59" descr="A picture containing clothing, headdress, helmet, yellow&#10;&#10;Description generated with very high confidence">
            <a:extLst>
              <a:ext uri="{FF2B5EF4-FFF2-40B4-BE49-F238E27FC236}">
                <a16:creationId xmlns:a16="http://schemas.microsoft.com/office/drawing/2014/main" id="{98BE29F9-E344-4181-A230-D800B6F25A0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6" y="4852952"/>
            <a:ext cx="800327" cy="800327"/>
          </a:xfrm>
          <a:prstGeom prst="rect">
            <a:avLst/>
          </a:prstGeom>
        </p:spPr>
      </p:pic>
      <p:pic>
        <p:nvPicPr>
          <p:cNvPr id="62" name="Picture 61" descr="A picture containing indoor, rack, furniture, cluttered&#10;&#10;Description generated with very high confidence">
            <a:extLst>
              <a:ext uri="{FF2B5EF4-FFF2-40B4-BE49-F238E27FC236}">
                <a16:creationId xmlns:a16="http://schemas.microsoft.com/office/drawing/2014/main" id="{2AAF51EC-D6D0-4B5D-8DFC-943C784546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5" y="4852951"/>
            <a:ext cx="800327" cy="80032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F44C6855-5ADD-477B-B9AD-D91257AC54F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2" y="4852951"/>
            <a:ext cx="800327" cy="80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4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drid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5E2E8"/>
      </a:lt2>
      <a:accent1>
        <a:srgbClr val="87A96B"/>
      </a:accent1>
      <a:accent2>
        <a:srgbClr val="9BA557"/>
      </a:accent2>
      <a:accent3>
        <a:srgbClr val="B69F68"/>
      </a:accent3>
      <a:accent4>
        <a:srgbClr val="CC886C"/>
      </a:accent4>
      <a:accent5>
        <a:srgbClr val="D68791"/>
      </a:accent5>
      <a:accent6>
        <a:srgbClr val="CC6CA0"/>
      </a:accent6>
      <a:hlink>
        <a:srgbClr val="8F69AE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589</Words>
  <Application>Microsoft Office PowerPoint</Application>
  <PresentationFormat>Widescreen</PresentationFormat>
  <Paragraphs>150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AdvPSA183</vt:lpstr>
      <vt:lpstr>Arial</vt:lpstr>
      <vt:lpstr>Calibri</vt:lpstr>
      <vt:lpstr>Calibri Light</vt:lpstr>
      <vt:lpstr>Roboto</vt:lpstr>
      <vt:lpstr>Seaford Display</vt:lpstr>
      <vt:lpstr>System Font Regular</vt:lpstr>
      <vt:lpstr>Tenorite</vt:lpstr>
      <vt:lpstr>Verdana, Arial, Helvetica, sans-serif</vt:lpstr>
      <vt:lpstr>MadridVTI</vt:lpstr>
      <vt:lpstr>Hippocampal role in the interaction of semantic memory with learning and decision</vt:lpstr>
      <vt:lpstr>1.1 Associative Inference</vt:lpstr>
      <vt:lpstr>1.1 Associative Inference</vt:lpstr>
      <vt:lpstr> How does semantic memory facilitate associative learning, and what role has the hippocampus in it? </vt:lpstr>
      <vt:lpstr>1.2 Paradigm</vt:lpstr>
      <vt:lpstr>1.2 Paradigm</vt:lpstr>
      <vt:lpstr>1.2 Paradigm </vt:lpstr>
      <vt:lpstr>PowerPoint Presentation</vt:lpstr>
      <vt:lpstr>2.1 Design</vt:lpstr>
      <vt:lpstr>2.1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1.2 Paradigm – Reward &amp; Decision Phases</vt:lpstr>
      <vt:lpstr>Reactivation of associated stimuli with learning</vt:lpstr>
      <vt:lpstr>Reactivation of associated stimuli with learning</vt:lpstr>
      <vt:lpstr>1.1 Associative Inference</vt:lpstr>
      <vt:lpstr>Reactivation of associated stimuli with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Leprévost</dc:creator>
  <cp:lastModifiedBy>Florian Leprévost</cp:lastModifiedBy>
  <cp:revision>69</cp:revision>
  <dcterms:created xsi:type="dcterms:W3CDTF">2021-12-07T15:10:25Z</dcterms:created>
  <dcterms:modified xsi:type="dcterms:W3CDTF">2022-01-11T12:21:08Z</dcterms:modified>
</cp:coreProperties>
</file>